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43"/>
  </p:notesMasterIdLst>
  <p:handoutMasterIdLst>
    <p:handoutMasterId r:id="rId44"/>
  </p:handoutMasterIdLst>
  <p:sldIdLst>
    <p:sldId id="258" r:id="rId2"/>
    <p:sldId id="259" r:id="rId3"/>
    <p:sldId id="260" r:id="rId4"/>
    <p:sldId id="261" r:id="rId5"/>
    <p:sldId id="263" r:id="rId6"/>
    <p:sldId id="262" r:id="rId7"/>
    <p:sldId id="264" r:id="rId8"/>
    <p:sldId id="296" r:id="rId9"/>
    <p:sldId id="301" r:id="rId10"/>
    <p:sldId id="265" r:id="rId11"/>
    <p:sldId id="298" r:id="rId12"/>
    <p:sldId id="299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90" r:id="rId24"/>
    <p:sldId id="276" r:id="rId25"/>
    <p:sldId id="277" r:id="rId26"/>
    <p:sldId id="288" r:id="rId27"/>
    <p:sldId id="289" r:id="rId28"/>
    <p:sldId id="278" r:id="rId29"/>
    <p:sldId id="279" r:id="rId30"/>
    <p:sldId id="282" r:id="rId31"/>
    <p:sldId id="283" r:id="rId32"/>
    <p:sldId id="284" r:id="rId33"/>
    <p:sldId id="285" r:id="rId34"/>
    <p:sldId id="286" r:id="rId35"/>
    <p:sldId id="287" r:id="rId36"/>
    <p:sldId id="291" r:id="rId37"/>
    <p:sldId id="293" r:id="rId38"/>
    <p:sldId id="294" r:id="rId39"/>
    <p:sldId id="292" r:id="rId40"/>
    <p:sldId id="295" r:id="rId41"/>
    <p:sldId id="300" r:id="rId42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71616" autoAdjust="0"/>
  </p:normalViewPr>
  <p:slideViewPr>
    <p:cSldViewPr>
      <p:cViewPr>
        <p:scale>
          <a:sx n="66" d="100"/>
          <a:sy n="66" d="100"/>
        </p:scale>
        <p:origin x="-59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88" y="-108"/>
      </p:cViewPr>
      <p:guideLst>
        <p:guide orient="horz" pos="2160"/>
        <p:guide pos="288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68A9C-7F45-4297-ACBE-FC80B497F8C5}" type="datetimeFigureOut">
              <a:rPr lang="en-US" smtClean="0"/>
              <a:pPr/>
              <a:t>3/11/2010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D6AA3-9789-4697-96B1-560A39AF98B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71901-BDCB-4DAB-B0AA-C15625BD999F}" type="datetimeFigureOut">
              <a:rPr lang="en-US" smtClean="0"/>
              <a:pPr/>
              <a:t>3/11/2010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8717B-BA67-4E41-9104-2804C5E8540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Talked about project ordering, now to file ordering.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Cpp files generally have no inter-dependencies. (will wait until link stage to find missing implementations).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Talked about project ordering, now to file ordering.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Cpp files generally have no inter-dependencies. (will wait until link stage to find missing implementations).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Talked about project ordering, now to file ordering.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Cpp files generally have no inter-dependencies. (will wait until link stage to find missing implementations).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Green icons – Header guards…..Multiply defined symbols.</a:t>
            </a:r>
          </a:p>
          <a:p>
            <a:r>
              <a:rPr lang="en-US" dirty="0" smtClean="0"/>
              <a:t>Red icon, compiler error referring</a:t>
            </a:r>
            <a:r>
              <a:rPr lang="en-US" baseline="0" dirty="0" smtClean="0"/>
              <a:t> to file you have never seen , use /</a:t>
            </a:r>
            <a:r>
              <a:rPr lang="en-US" baseline="0" dirty="0" err="1" smtClean="0"/>
              <a:t>showIncludes</a:t>
            </a:r>
            <a:r>
              <a:rPr lang="en-US" baseline="0" dirty="0" smtClean="0"/>
              <a:t> to help diagnose issue.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</a:t>
            </a:r>
            <a:r>
              <a:rPr lang="en-US" baseline="0" dirty="0" smtClean="0"/>
              <a:t> past experience that’s how it can feel when looking over a large code base for the first 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Most important for large code bases (but still good practice).</a:t>
            </a:r>
          </a:p>
          <a:p>
            <a:r>
              <a:rPr lang="en-US" dirty="0" smtClean="0"/>
              <a:t>Refer to build times.</a:t>
            </a:r>
          </a:p>
          <a:p>
            <a:r>
              <a:rPr lang="en-US" dirty="0" smtClean="0"/>
              <a:t>Reduction from 10 hours to 10 minutes.</a:t>
            </a:r>
          </a:p>
          <a:p>
            <a:r>
              <a:rPr lang="en-US" dirty="0" smtClean="0"/>
              <a:t>Minimum number of dependencies. (mention piece of string analogy).</a:t>
            </a:r>
          </a:p>
          <a:p>
            <a:r>
              <a:rPr lang="en-US" dirty="0" smtClean="0"/>
              <a:t>Forward declarations where possible.</a:t>
            </a:r>
          </a:p>
          <a:p>
            <a:r>
              <a:rPr lang="en-US" dirty="0" smtClean="0"/>
              <a:t>Self contained modules best for unit testing. Fewer dependencies, easier it is to unit test a piece of code.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well &lt; build time, used badly &gt; build time.</a:t>
            </a:r>
          </a:p>
          <a:p>
            <a:r>
              <a:rPr lang="en-US" dirty="0" smtClean="0"/>
              <a:t>Mention rating system (number</a:t>
            </a:r>
            <a:r>
              <a:rPr lang="en-US" baseline="0" dirty="0" smtClean="0"/>
              <a:t> of </a:t>
            </a:r>
            <a:r>
              <a:rPr lang="en-US" dirty="0" smtClean="0"/>
              <a:t>#includes and number</a:t>
            </a:r>
            <a:r>
              <a:rPr lang="en-US" baseline="0" dirty="0" smtClean="0"/>
              <a:t> of times included + 1).</a:t>
            </a:r>
          </a:p>
          <a:p>
            <a:r>
              <a:rPr lang="en-US" baseline="0" dirty="0" smtClean="0"/>
              <a:t>How to use? Visual studio right from wizard, file should include </a:t>
            </a:r>
            <a:r>
              <a:rPr lang="en-US" baseline="0" dirty="0" err="1" smtClean="0"/>
              <a:t>stdafx.h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Warning: </a:t>
            </a:r>
            <a:r>
              <a:rPr lang="en-US" dirty="0" smtClean="0"/>
              <a:t>Not portable,</a:t>
            </a:r>
            <a:r>
              <a:rPr lang="en-US" baseline="0" dirty="0" smtClean="0"/>
              <a:t> if headers include any implementation, breaks </a:t>
            </a:r>
            <a:r>
              <a:rPr lang="en-US" baseline="0" dirty="0" err="1" smtClean="0"/>
              <a:t>pch</a:t>
            </a:r>
            <a:r>
              <a:rPr lang="en-US" baseline="0" dirty="0" smtClean="0"/>
              <a:t> system.</a:t>
            </a:r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the build events?</a:t>
            </a:r>
          </a:p>
          <a:p>
            <a:endParaRPr lang="en-US" dirty="0" smtClean="0"/>
          </a:p>
          <a:p>
            <a:r>
              <a:rPr lang="en-US" dirty="0" smtClean="0"/>
              <a:t>Example: Copying files to output directory, processing/signing the executable/ invoking an installer build</a:t>
            </a:r>
          </a:p>
          <a:p>
            <a:r>
              <a:rPr lang="en-US" dirty="0" smtClean="0"/>
              <a:t>Example:</a:t>
            </a:r>
            <a:r>
              <a:rPr lang="en-US" baseline="0" dirty="0" smtClean="0"/>
              <a:t> To add in timing etc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Pre-processor is the FIRST stage of the build process.</a:t>
            </a:r>
          </a:p>
          <a:p>
            <a:r>
              <a:rPr lang="en-US" baseline="0" dirty="0" smtClean="0"/>
              <a:t>global </a:t>
            </a:r>
            <a:r>
              <a:rPr lang="en-US" baseline="0" dirty="0" err="1" smtClean="0"/>
              <a:t>vars</a:t>
            </a:r>
            <a:r>
              <a:rPr lang="en-US" baseline="0" dirty="0" smtClean="0"/>
              <a:t> Vs #define ? </a:t>
            </a:r>
          </a:p>
          <a:p>
            <a:r>
              <a:rPr lang="en-US" baseline="0" dirty="0" smtClean="0"/>
              <a:t>- if, </a:t>
            </a:r>
            <a:r>
              <a:rPr lang="en-US" baseline="0" dirty="0" err="1" smtClean="0"/>
              <a:t>ifdef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undef</a:t>
            </a:r>
            <a:r>
              <a:rPr lang="en-US" baseline="0" dirty="0" smtClean="0"/>
              <a:t> = Pre-processor directives , flags inside the pre-processor to determine which parts of the source code are used and which are excluded (example if #debug). Cross platform development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Show toggling 2 sections of code being compiled with global pp def.</a:t>
            </a:r>
            <a:endParaRPr lang="en-US" b="0" i="1" dirty="0" smtClean="0"/>
          </a:p>
          <a:p>
            <a:endParaRPr lang="en-US" b="0" i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Lexical:</a:t>
            </a:r>
            <a:r>
              <a:rPr lang="en-US" dirty="0" smtClean="0"/>
              <a:t> Parse character by character matching tokens and verifying structure.</a:t>
            </a:r>
            <a:endParaRPr lang="en-US" b="1" dirty="0" smtClean="0"/>
          </a:p>
          <a:p>
            <a:r>
              <a:rPr lang="en-US" b="1" dirty="0" smtClean="0"/>
              <a:t>Syntax checking:</a:t>
            </a:r>
            <a:r>
              <a:rPr lang="en-US" dirty="0" smtClean="0"/>
              <a:t>,</a:t>
            </a:r>
            <a:r>
              <a:rPr lang="en-US" baseline="0" dirty="0" smtClean="0"/>
              <a:t> type matching etc</a:t>
            </a:r>
          </a:p>
          <a:p>
            <a:r>
              <a:rPr lang="en-US" b="1" baseline="0" dirty="0" smtClean="0"/>
              <a:t>Symbol table: </a:t>
            </a:r>
            <a:r>
              <a:rPr lang="en-US" baseline="0" dirty="0" smtClean="0"/>
              <a:t>(variable names, method names, class names, namespaces etc)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Optimizations: </a:t>
            </a:r>
            <a:r>
              <a:rPr lang="en-US" baseline="0" dirty="0" smtClean="0"/>
              <a:t>Loop unrolling, constant folding, instruction re-ordering, if/else re-ordering for pipeline etc.</a:t>
            </a:r>
            <a:endParaRPr lang="en-US" b="1" baseline="0" dirty="0" smtClean="0"/>
          </a:p>
          <a:p>
            <a:r>
              <a:rPr lang="en-US" b="1" baseline="0" dirty="0" smtClean="0"/>
              <a:t>Sections:</a:t>
            </a:r>
            <a:r>
              <a:rPr lang="en-US" baseline="0" dirty="0" smtClean="0"/>
              <a:t> Not just code, mention resource compiling, games industry often pushed to fit game onto optical media.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Compiler front</a:t>
            </a:r>
            <a:r>
              <a:rPr lang="en-US" b="1" baseline="0" dirty="0" smtClean="0"/>
              <a:t> end – can be bought of the shelf (hardware agnostic)</a:t>
            </a:r>
          </a:p>
          <a:p>
            <a:r>
              <a:rPr lang="en-US" b="0" baseline="0" dirty="0" smtClean="0"/>
              <a:t>Lexical analysis, broken into tokens, full syntax checking</a:t>
            </a:r>
          </a:p>
          <a:p>
            <a:r>
              <a:rPr lang="en-US" b="0" baseline="0" dirty="0" smtClean="0"/>
              <a:t>Symbol table entries for variables, structures, functions, namespaces, </a:t>
            </a:r>
            <a:r>
              <a:rPr lang="en-US" b="0" baseline="0" dirty="0" err="1" smtClean="0"/>
              <a:t>typedefs</a:t>
            </a:r>
            <a:r>
              <a:rPr lang="en-US" b="0" baseline="0" dirty="0" smtClean="0"/>
              <a:t> etc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baseline="0" dirty="0" smtClean="0"/>
              <a:t>Talk a little about IL representations, language agnostic representation of the program. </a:t>
            </a:r>
            <a:r>
              <a:rPr lang="en-US" i="1" dirty="0" smtClean="0"/>
              <a:t>Pseudo</a:t>
            </a:r>
            <a:r>
              <a:rPr lang="en-US" i="1" baseline="0" dirty="0" smtClean="0"/>
              <a:t> register allocation etc.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Compiler back end – often interchangeable per platform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Translates IL into target hardware instructions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Translates register allocations.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Hardware specific optimizations. Uses specific hardware instructions (for </a:t>
            </a:r>
            <a:r>
              <a:rPr lang="en-US" b="0" baseline="0" dirty="0" err="1" smtClean="0"/>
              <a:t>maths</a:t>
            </a:r>
            <a:r>
              <a:rPr lang="en-US" b="0" baseline="0" dirty="0" smtClean="0"/>
              <a:t> etc).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Implementation of calling convention. ABI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Organization of code into sections.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Executable / Library creation.</a:t>
            </a:r>
          </a:p>
          <a:p>
            <a:endParaRPr lang="en-US" b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Demo of TR4</a:t>
            </a:r>
            <a:r>
              <a:rPr lang="en-US" b="1" baseline="0" dirty="0" smtClean="0"/>
              <a:t> Viewer (relate to AST)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Things to mention</a:t>
            </a:r>
          </a:p>
          <a:p>
            <a:r>
              <a:rPr lang="en-US" b="0" i="0" dirty="0" smtClean="0"/>
              <a:t>The basis on which many</a:t>
            </a:r>
            <a:r>
              <a:rPr lang="en-US" b="0" i="0" baseline="0" dirty="0" smtClean="0"/>
              <a:t> optimizations are applied.</a:t>
            </a:r>
          </a:p>
          <a:p>
            <a:r>
              <a:rPr lang="en-US" b="0" i="0" baseline="0" dirty="0" smtClean="0"/>
              <a:t>Each node on diagram represents a basic block (give definition).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/>
              <a:t>Reveals</a:t>
            </a:r>
            <a:r>
              <a:rPr lang="en-US" b="0" i="0" baseline="0" dirty="0" smtClean="0"/>
              <a:t> infinite loops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/>
              <a:t>Reveals</a:t>
            </a:r>
            <a:r>
              <a:rPr lang="en-US" b="0" i="0" baseline="0" dirty="0" smtClean="0"/>
              <a:t> unreachable code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Allows for static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One of benefits of interpreted languages is dynamic analysis.</a:t>
            </a:r>
            <a:endParaRPr lang="en-US" b="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 smtClean="0"/>
          </a:p>
          <a:p>
            <a:endParaRPr lang="en-US" b="0" i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/>
              <a:t>Mention </a:t>
            </a:r>
            <a:r>
              <a:rPr lang="en-US" b="0" i="0" dirty="0" err="1" smtClean="0"/>
              <a:t>intellisense</a:t>
            </a:r>
            <a:r>
              <a:rPr lang="en-US" b="0" i="0" dirty="0" smtClean="0"/>
              <a:t> uses static parse analysis not actually the symbol table</a:t>
            </a:r>
            <a:r>
              <a:rPr lang="en-US" b="0" i="0" baseline="0" dirty="0" smtClean="0"/>
              <a:t> used by the compiler.</a:t>
            </a:r>
            <a:endParaRPr lang="en-US" b="0" i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Demo toggling symbol names in assembly view in visual studio</a:t>
            </a:r>
            <a:r>
              <a:rPr lang="en-US" b="0" baseline="0" dirty="0" smtClean="0"/>
              <a:t> using debugger_symbol_demo.sln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Show loaded .</a:t>
            </a:r>
            <a:r>
              <a:rPr lang="en-US" b="0" baseline="0" dirty="0" err="1" smtClean="0"/>
              <a:t>pdb</a:t>
            </a:r>
            <a:r>
              <a:rPr lang="en-US" b="0" baseline="0" dirty="0" smtClean="0"/>
              <a:t> file</a:t>
            </a:r>
            <a:endParaRPr lang="en-US" b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 dirty="0" smtClean="0"/>
              <a:t>.debug    – contains symbol table + additional debug data</a:t>
            </a:r>
          </a:p>
          <a:p>
            <a:r>
              <a:rPr lang="en-US" b="0" i="0" dirty="0" smtClean="0"/>
              <a:t>.text       – contains all of the code, usually read only (some tricks</a:t>
            </a:r>
            <a:r>
              <a:rPr lang="en-US" b="0" i="0" baseline="0" dirty="0" smtClean="0"/>
              <a:t> in limited memory environments can write code to code memory!)</a:t>
            </a:r>
          </a:p>
          <a:p>
            <a:r>
              <a:rPr lang="en-US" b="0" i="0" baseline="0" dirty="0" smtClean="0"/>
              <a:t>. data     </a:t>
            </a:r>
            <a:r>
              <a:rPr lang="en-US" b="0" i="0" dirty="0" smtClean="0"/>
              <a:t>– All initialized</a:t>
            </a:r>
            <a:r>
              <a:rPr lang="en-US" b="0" i="0" baseline="0" dirty="0" smtClean="0"/>
              <a:t> global /static variables and other global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. </a:t>
            </a:r>
            <a:r>
              <a:rPr lang="en-US" b="0" i="0" baseline="0" dirty="0" err="1" smtClean="0"/>
              <a:t>rodata</a:t>
            </a:r>
            <a:r>
              <a:rPr lang="en-US" b="0" i="0" baseline="0" dirty="0" smtClean="0"/>
              <a:t>  </a:t>
            </a:r>
            <a:r>
              <a:rPr lang="en-US" b="0" i="0" dirty="0" smtClean="0"/>
              <a:t>– All read-only data (const variables</a:t>
            </a:r>
            <a:r>
              <a:rPr lang="en-US" b="0" i="0" baseline="0" dirty="0" smtClean="0"/>
              <a:t> and arrays, resources etc).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.</a:t>
            </a:r>
            <a:r>
              <a:rPr lang="en-US" b="0" i="0" baseline="0" dirty="0" err="1" smtClean="0"/>
              <a:t>bss</a:t>
            </a:r>
            <a:r>
              <a:rPr lang="en-US" b="0" i="0" baseline="0" dirty="0" smtClean="0"/>
              <a:t>        </a:t>
            </a:r>
            <a:r>
              <a:rPr lang="en-US" b="0" i="0" dirty="0" smtClean="0"/>
              <a:t>– A section to hold</a:t>
            </a:r>
            <a:r>
              <a:rPr lang="en-US" b="0" i="0" baseline="0" dirty="0" smtClean="0"/>
              <a:t> all uninitialized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.</a:t>
            </a:r>
            <a:r>
              <a:rPr lang="en-US" b="0" i="0" baseline="0" dirty="0" err="1" smtClean="0"/>
              <a:t>ctors</a:t>
            </a:r>
            <a:r>
              <a:rPr lang="en-US" b="0" i="0" baseline="0" dirty="0" smtClean="0"/>
              <a:t>      </a:t>
            </a:r>
            <a:r>
              <a:rPr lang="en-US" b="0" i="0" dirty="0" smtClean="0"/>
              <a:t>– </a:t>
            </a:r>
            <a:r>
              <a:rPr lang="en-GB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section holds an array of the global constructor function pointers of a program.</a:t>
            </a:r>
            <a:endParaRPr lang="en-US" b="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.</a:t>
            </a:r>
            <a:r>
              <a:rPr lang="en-US" b="0" i="0" baseline="0" dirty="0" err="1" smtClean="0"/>
              <a:t>dtors</a:t>
            </a:r>
            <a:r>
              <a:rPr lang="en-US" b="0" i="0" baseline="0" dirty="0" smtClean="0"/>
              <a:t>      </a:t>
            </a:r>
            <a:r>
              <a:rPr lang="en-US" b="0" i="0" dirty="0" smtClean="0"/>
              <a:t>– </a:t>
            </a:r>
            <a:r>
              <a:rPr lang="en-GB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section holds an array of the global destructor</a:t>
            </a:r>
            <a:r>
              <a:rPr lang="en-GB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pointers of a program.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Brings us nicely onto the linker...............</a:t>
            </a:r>
            <a:endParaRPr lang="en-US" b="1" i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  <a:p>
            <a:endParaRPr lang="en-US" b="0" i="0" baseline="0" dirty="0" smtClean="0"/>
          </a:p>
          <a:p>
            <a:endParaRPr lang="en-US" b="0" i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Mention security vulnerabilities.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Does anyone have any guesses on the meaning of the title?  Although I won’t be talking about SN tools directly and will be talking about Microsoft tools (more applicable for </a:t>
            </a:r>
            <a:r>
              <a:rPr lang="en-US" dirty="0" err="1" smtClean="0"/>
              <a:t>uni</a:t>
            </a:r>
            <a:r>
              <a:rPr lang="en-US" dirty="0" smtClean="0"/>
              <a:t>), a lot of the content</a:t>
            </a:r>
            <a:r>
              <a:rPr lang="en-US" baseline="0" dirty="0" smtClean="0"/>
              <a:t> of this presentation is platform independent and applies to any platform you might be working on. (Will reference SN tools)</a:t>
            </a:r>
            <a:endParaRPr lang="en-US" dirty="0" smtClean="0"/>
          </a:p>
          <a:p>
            <a:pPr marL="228600" indent="-228600">
              <a:buAutoNum type="arabicParenR"/>
            </a:pPr>
            <a:endParaRPr lang="en-US" dirty="0" smtClean="0"/>
          </a:p>
          <a:p>
            <a:r>
              <a:rPr lang="en-US" dirty="0" smtClean="0"/>
              <a:t>2)</a:t>
            </a:r>
            <a:r>
              <a:rPr lang="en-US" baseline="0" dirty="0" smtClean="0"/>
              <a:t> There isn’t a processing unit in existence which can execute lines of C++ (or any other human readable language)…..</a:t>
            </a:r>
          </a:p>
          <a:p>
            <a:r>
              <a:rPr lang="en-US" baseline="0" dirty="0" smtClean="0"/>
              <a:t>3)  This information is NOT mandatory, many comfortable with windows development + visual studio….</a:t>
            </a:r>
          </a:p>
          <a:p>
            <a:r>
              <a:rPr lang="en-US" baseline="0" dirty="0" smtClean="0"/>
              <a:t> - Obviously SN systems have a strong interest etc…</a:t>
            </a:r>
          </a:p>
          <a:p>
            <a:r>
              <a:rPr lang="en-US" baseline="0" dirty="0" smtClean="0"/>
              <a:t> - Better understanding of compiler internals can help us to write better more efficient code</a:t>
            </a:r>
          </a:p>
          <a:p>
            <a:r>
              <a:rPr lang="en-US" baseline="0" dirty="0" smtClean="0"/>
              <a:t>-  Compilation times – project structure, use of libraries, dependencies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1) Does anyone have any guesses on the meaning of the title? Provide explanation…</a:t>
            </a:r>
          </a:p>
          <a:p>
            <a:r>
              <a:rPr lang="en-US" dirty="0" smtClean="0"/>
              <a:t>2)</a:t>
            </a:r>
            <a:r>
              <a:rPr lang="en-US" baseline="0" dirty="0" smtClean="0"/>
              <a:t> There isn’t a processing unit in existence which can execute lines of C++ (or any other human readable language)…..</a:t>
            </a:r>
          </a:p>
          <a:p>
            <a:r>
              <a:rPr lang="en-US" baseline="0" dirty="0" smtClean="0"/>
              <a:t>3)  This information is NOT mandatory, comfortable with windows development + visual studio….</a:t>
            </a:r>
          </a:p>
          <a:p>
            <a:r>
              <a:rPr lang="en-US" baseline="0" dirty="0" smtClean="0"/>
              <a:t> - Obviously SN systems have a strong interest etc…</a:t>
            </a:r>
          </a:p>
          <a:p>
            <a:r>
              <a:rPr lang="en-US" baseline="0" dirty="0" smtClean="0"/>
              <a:t> - Better understanding of compiler internals can help us to write better more efficient code</a:t>
            </a:r>
          </a:p>
          <a:p>
            <a:r>
              <a:rPr lang="en-US" baseline="0" dirty="0" smtClean="0"/>
              <a:t>-  Compilation times – project structure, use of libraries, dependencies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talking about</a:t>
            </a:r>
            <a:r>
              <a:rPr lang="en-US" baseline="0" dirty="0" smtClean="0"/>
              <a:t> the build process it’s self, </a:t>
            </a:r>
            <a:r>
              <a:rPr lang="en-US" dirty="0" smtClean="0"/>
              <a:t>Best place to start is a top down look at a sample project</a:t>
            </a:r>
          </a:p>
          <a:p>
            <a:r>
              <a:rPr lang="en-US" dirty="0" smtClean="0"/>
              <a:t>A sample of a solution with project dependencies</a:t>
            </a:r>
          </a:p>
          <a:p>
            <a:r>
              <a:rPr lang="en-US" dirty="0" smtClean="0"/>
              <a:t>WARNING: Circular dependencies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talking about</a:t>
            </a:r>
            <a:r>
              <a:rPr lang="en-US" baseline="0" dirty="0" smtClean="0"/>
              <a:t> the build process it’s self, </a:t>
            </a:r>
            <a:r>
              <a:rPr lang="en-US" dirty="0" smtClean="0"/>
              <a:t>Best place to start is a top down look at a sample project</a:t>
            </a:r>
          </a:p>
          <a:p>
            <a:r>
              <a:rPr lang="en-US" dirty="0" smtClean="0"/>
              <a:t>A sample of a solution with project dependencies</a:t>
            </a:r>
          </a:p>
          <a:p>
            <a:r>
              <a:rPr lang="en-US" dirty="0" smtClean="0"/>
              <a:t>WARNING: Circular dependencies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talking about</a:t>
            </a:r>
            <a:r>
              <a:rPr lang="en-US" baseline="0" dirty="0" smtClean="0"/>
              <a:t> the build process it’s self, </a:t>
            </a:r>
            <a:r>
              <a:rPr lang="en-US" dirty="0" smtClean="0"/>
              <a:t>Best place to start is a top down look at a sample project</a:t>
            </a:r>
          </a:p>
          <a:p>
            <a:r>
              <a:rPr lang="en-US" dirty="0" smtClean="0"/>
              <a:t>A sample of a solution with project dependencies</a:t>
            </a:r>
          </a:p>
          <a:p>
            <a:r>
              <a:rPr lang="en-US" dirty="0" smtClean="0"/>
              <a:t>WARNING: Circular dependencies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8717B-BA67-4E41-9104-2804C5E85409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H:\GISP-S\Info-Classification-Labels\No_Numbers\SCE-GENERIC\Level4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4438" y="2276475"/>
            <a:ext cx="258762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1969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2924175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74898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68413"/>
            <a:ext cx="8353425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F:\data\dropbox\SHU_Presentation\Tom-2.wmv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F:\data\dropbox\SHU_Presentation\Tom-3.wmv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wm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tiff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F:\data\dropbox\SHU_Presentation\Tom-0.wmv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F:\data\dropbox\SHU_Presentation\Tom-1.wmv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5400000">
            <a:off x="3821901" y="1321579"/>
            <a:ext cx="1857388" cy="1643074"/>
          </a:xfrm>
          <a:prstGeom prst="triangle">
            <a:avLst/>
          </a:prstGeom>
          <a:solidFill>
            <a:srgbClr val="92D050"/>
          </a:solidFill>
          <a:ln w="34925">
            <a:solidFill>
              <a:srgbClr val="00B05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0" y="2500306"/>
            <a:ext cx="9144000" cy="183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50" endPos="85000" dir="5400000" sy="-100000" algn="bl" rotWithShape="0"/>
              </a:effectLst>
              <a:uLnTx/>
              <a:uFillTx/>
              <a:latin typeface="Kozuka Gothic Pro B" pitchFamily="34" charset="-128"/>
              <a:ea typeface="Kozuka Gothic Pro B" pitchFamily="34" charset="-128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44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50" endPos="85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50" endPos="85000" dir="5400000" sy="-100000" algn="bl" rotWithShape="0"/>
                </a:effectLst>
                <a:uLnTx/>
                <a:uFillTx/>
                <a:latin typeface="Kozuka Gothic Pro B" pitchFamily="34" charset="-128"/>
                <a:ea typeface="Kozuka Gothic Pro B" pitchFamily="34" charset="-128"/>
                <a:cs typeface="+mj-cs"/>
              </a:rPr>
              <a:t>Beyond the green button! </a:t>
            </a:r>
            <a:r>
              <a:rPr kumimoji="0" lang="en-GB" sz="4400" b="1" i="0" u="none" strike="noStrike" kern="0" normalizeH="0" baseline="0" noProof="0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50" endPos="85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2010</a:t>
            </a:r>
            <a:endParaRPr kumimoji="0" lang="en-GB" sz="4400" b="1" i="0" u="none" strike="noStrike" kern="0" normalizeH="0" baseline="0" noProof="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50" endPos="85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4"/>
          <p:cNvSpPr txBox="1">
            <a:spLocks/>
          </p:cNvSpPr>
          <p:nvPr/>
        </p:nvSpPr>
        <p:spPr bwMode="auto">
          <a:xfrm>
            <a:off x="0" y="4767258"/>
            <a:ext cx="9144000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Thomas Sampson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57158" y="1214422"/>
            <a:ext cx="8143932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Cpp files generally have no inter-dependencies.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Order does not really matter.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Each .c / .cpp file represents a compilation/translation unit.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Header files are only found via #include and never compiled directly.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File Ordering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1027" name="Picture 3" descr="L:\data\dropbox\SHU_Presentation\material\sn_images\2_0024.jpg"/>
          <p:cNvPicPr>
            <a:picLocks noChangeAspect="1" noChangeArrowheads="1"/>
          </p:cNvPicPr>
          <p:nvPr/>
        </p:nvPicPr>
        <p:blipFill>
          <a:blip r:embed="rId3" cstate="print"/>
          <a:srcRect l="3306" t="4178" b="16434"/>
          <a:stretch>
            <a:fillRect/>
          </a:stretch>
        </p:blipFill>
        <p:spPr bwMode="auto">
          <a:xfrm>
            <a:off x="6715140" y="4143380"/>
            <a:ext cx="2089150" cy="1357322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57158" y="1368094"/>
            <a:ext cx="3643338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Some include files are in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 project directory,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e.g. #include “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foo.h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”.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Some include files are in locations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relative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to the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project directory.</a:t>
            </a:r>
          </a:p>
          <a:p>
            <a:pPr>
              <a:lnSpc>
                <a:spcPct val="114000"/>
              </a:lnSpc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File Inclusion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9" name="Tom-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111200" y="1818000"/>
            <a:ext cx="4495238" cy="3371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File Inclusion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8" name="Tom-3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111200" y="1818000"/>
            <a:ext cx="4495238" cy="3371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57158" y="1368094"/>
            <a:ext cx="3643338" cy="4653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Some include files are in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 project directory,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e.g. #include “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foo.h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”.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Some include files are in locations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relative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to the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project directory.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GB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Some include files are in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pre-defined system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include directories, </a:t>
            </a:r>
            <a:br>
              <a:rPr lang="en-US" sz="2000" dirty="0" smtClean="0">
                <a:latin typeface="Calibri" pitchFamily="34" charset="0"/>
                <a:cs typeface="Calibri" pitchFamily="34" charset="0"/>
              </a:rPr>
            </a:b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e.g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#include &lt;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stdio.h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&gt;</a:t>
            </a:r>
          </a:p>
          <a:p>
            <a:pPr>
              <a:lnSpc>
                <a:spcPct val="114000"/>
              </a:lnSpc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File Inclusion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028887" y="5190238"/>
            <a:ext cx="917633" cy="822582"/>
            <a:chOff x="4143372" y="5715016"/>
            <a:chExt cx="1071570" cy="1027326"/>
          </a:xfrm>
        </p:grpSpPr>
        <p:sp>
          <p:nvSpPr>
            <p:cNvPr id="9" name="Document"/>
            <p:cNvSpPr>
              <a:spLocks noEditPoints="1" noChangeArrowheads="1"/>
            </p:cNvSpPr>
            <p:nvPr/>
          </p:nvSpPr>
          <p:spPr bwMode="auto">
            <a:xfrm>
              <a:off x="4429124" y="5715016"/>
              <a:ext cx="444420" cy="594646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43372" y="6357958"/>
              <a:ext cx="1071570" cy="384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latin typeface="Calibri" pitchFamily="34" charset="0"/>
                  <a:cs typeface="Calibri" pitchFamily="34" charset="0"/>
                </a:rPr>
                <a:t>Main.cpp</a:t>
              </a:r>
              <a:endParaRPr lang="en-GB" sz="14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600658" y="2270309"/>
            <a:ext cx="1039984" cy="605265"/>
            <a:chOff x="3643306" y="2068308"/>
            <a:chExt cx="1214446" cy="755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000496" y="2068308"/>
              <a:ext cx="178168" cy="1252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178664" y="2071678"/>
              <a:ext cx="179022" cy="121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" name="Group 28"/>
            <p:cNvGrpSpPr/>
            <p:nvPr/>
          </p:nvGrpSpPr>
          <p:grpSpPr>
            <a:xfrm>
              <a:off x="3643306" y="2192529"/>
              <a:ext cx="1214446" cy="631697"/>
              <a:chOff x="3929058" y="4071942"/>
              <a:chExt cx="1214446" cy="631697"/>
            </a:xfrm>
          </p:grpSpPr>
          <p:sp>
            <p:nvSpPr>
              <p:cNvPr id="15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cstdio.h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5435923" y="2369773"/>
            <a:ext cx="1039984" cy="505801"/>
            <a:chOff x="3929058" y="4071942"/>
            <a:chExt cx="1214446" cy="631697"/>
          </a:xfrm>
        </p:grpSpPr>
        <p:sp>
          <p:nvSpPr>
            <p:cNvPr id="18" name="Document"/>
            <p:cNvSpPr>
              <a:spLocks noEditPoints="1" noChangeArrowheads="1"/>
            </p:cNvSpPr>
            <p:nvPr/>
          </p:nvSpPr>
          <p:spPr bwMode="auto">
            <a:xfrm>
              <a:off x="4357686" y="4071942"/>
              <a:ext cx="214314" cy="286758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29058" y="4357694"/>
              <a:ext cx="1214446" cy="34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err="1" smtClean="0">
                  <a:latin typeface="Calibri" pitchFamily="34" charset="0"/>
                  <a:cs typeface="Calibri" pitchFamily="34" charset="0"/>
                </a:rPr>
                <a:t>streambuf.h</a:t>
              </a:r>
              <a:endParaRPr lang="en-GB" sz="120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94781" y="1872604"/>
            <a:ext cx="1529388" cy="506608"/>
            <a:chOff x="3286116" y="1571612"/>
            <a:chExt cx="1785950" cy="632704"/>
          </a:xfrm>
        </p:grpSpPr>
        <p:grpSp>
          <p:nvGrpSpPr>
            <p:cNvPr id="21" name="Group 43"/>
            <p:cNvGrpSpPr/>
            <p:nvPr/>
          </p:nvGrpSpPr>
          <p:grpSpPr>
            <a:xfrm>
              <a:off x="3286116" y="1571612"/>
              <a:ext cx="1214446" cy="632703"/>
              <a:chOff x="3929058" y="4070936"/>
              <a:chExt cx="1214446" cy="632703"/>
            </a:xfrm>
          </p:grpSpPr>
          <p:sp>
            <p:nvSpPr>
              <p:cNvPr id="25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0936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yvals.h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22" name="Group 46"/>
            <p:cNvGrpSpPr/>
            <p:nvPr/>
          </p:nvGrpSpPr>
          <p:grpSpPr>
            <a:xfrm>
              <a:off x="3857620" y="1571612"/>
              <a:ext cx="1214446" cy="632704"/>
              <a:chOff x="3929058" y="4070936"/>
              <a:chExt cx="1214446" cy="632704"/>
            </a:xfrm>
          </p:grpSpPr>
          <p:sp>
            <p:nvSpPr>
              <p:cNvPr id="23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0936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929058" y="4357695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stdio.h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334764" y="1872604"/>
            <a:ext cx="1529388" cy="506608"/>
            <a:chOff x="4500562" y="1571612"/>
            <a:chExt cx="1785950" cy="632704"/>
          </a:xfrm>
        </p:grpSpPr>
        <p:grpSp>
          <p:nvGrpSpPr>
            <p:cNvPr id="28" name="Group 49"/>
            <p:cNvGrpSpPr/>
            <p:nvPr/>
          </p:nvGrpSpPr>
          <p:grpSpPr>
            <a:xfrm>
              <a:off x="4500562" y="1571612"/>
              <a:ext cx="1214446" cy="632703"/>
              <a:chOff x="3929058" y="4070936"/>
              <a:chExt cx="1214446" cy="632703"/>
            </a:xfrm>
          </p:grpSpPr>
          <p:sp>
            <p:nvSpPr>
              <p:cNvPr id="33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0936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yvals.h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0" name="Group 52"/>
            <p:cNvGrpSpPr/>
            <p:nvPr/>
          </p:nvGrpSpPr>
          <p:grpSpPr>
            <a:xfrm>
              <a:off x="5072066" y="1571612"/>
              <a:ext cx="1214446" cy="632704"/>
              <a:chOff x="3929058" y="4070936"/>
              <a:chExt cx="1214446" cy="632704"/>
            </a:xfrm>
          </p:grpSpPr>
          <p:sp>
            <p:nvSpPr>
              <p:cNvPr id="31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0936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29058" y="4357695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stdlib.h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435923" y="1872603"/>
            <a:ext cx="1039984" cy="506607"/>
            <a:chOff x="3929058" y="4070936"/>
            <a:chExt cx="1214446" cy="632703"/>
          </a:xfrm>
        </p:grpSpPr>
        <p:sp>
          <p:nvSpPr>
            <p:cNvPr id="36" name="Document"/>
            <p:cNvSpPr>
              <a:spLocks noEditPoints="1" noChangeArrowheads="1"/>
            </p:cNvSpPr>
            <p:nvPr/>
          </p:nvSpPr>
          <p:spPr bwMode="auto">
            <a:xfrm>
              <a:off x="4357686" y="4070936"/>
              <a:ext cx="214314" cy="286758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29058" y="4357694"/>
              <a:ext cx="1214446" cy="34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err="1" smtClean="0">
                  <a:latin typeface="Calibri" pitchFamily="34" charset="0"/>
                  <a:cs typeface="Calibri" pitchFamily="34" charset="0"/>
                </a:rPr>
                <a:t>xiosbase.h</a:t>
              </a:r>
              <a:endParaRPr lang="en-GB" sz="120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967711" y="4618235"/>
            <a:ext cx="1039984" cy="610481"/>
            <a:chOff x="4071934" y="5000636"/>
            <a:chExt cx="1214446" cy="762431"/>
          </a:xfrm>
        </p:grpSpPr>
        <p:grpSp>
          <p:nvGrpSpPr>
            <p:cNvPr id="39" name="Group 135"/>
            <p:cNvGrpSpPr/>
            <p:nvPr/>
          </p:nvGrpSpPr>
          <p:grpSpPr>
            <a:xfrm>
              <a:off x="4071934" y="5131370"/>
              <a:ext cx="1214446" cy="631697"/>
              <a:chOff x="4071934" y="5131370"/>
              <a:chExt cx="1214446" cy="631697"/>
            </a:xfrm>
          </p:grpSpPr>
          <p:grpSp>
            <p:nvGrpSpPr>
              <p:cNvPr id="41" name="Group 12"/>
              <p:cNvGrpSpPr/>
              <p:nvPr/>
            </p:nvGrpSpPr>
            <p:grpSpPr>
              <a:xfrm>
                <a:off x="4071934" y="5131370"/>
                <a:ext cx="1214446" cy="631697"/>
                <a:chOff x="3929058" y="4071942"/>
                <a:chExt cx="1214446" cy="631697"/>
              </a:xfrm>
            </p:grpSpPr>
            <p:sp>
              <p:nvSpPr>
                <p:cNvPr id="4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4357686" y="4071942"/>
                  <a:ext cx="214314" cy="286758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" name="TextBox 7"/>
                <p:cNvSpPr txBox="1"/>
                <p:nvPr/>
              </p:nvSpPr>
              <p:spPr>
                <a:xfrm>
                  <a:off x="3929058" y="4357694"/>
                  <a:ext cx="1214446" cy="345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err="1" smtClean="0">
                      <a:latin typeface="Calibri" pitchFamily="34" charset="0"/>
                      <a:cs typeface="Calibri" pitchFamily="34" charset="0"/>
                    </a:rPr>
                    <a:t>iostream.h</a:t>
                  </a:r>
                  <a:endParaRPr lang="en-GB" sz="120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42" name="Straight Arrow Connector 41"/>
              <p:cNvCxnSpPr/>
              <p:nvPr/>
            </p:nvCxnSpPr>
            <p:spPr>
              <a:xfrm rot="5400000" flipH="1" flipV="1">
                <a:off x="4572794" y="5642784"/>
                <a:ext cx="142876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4572794" y="5071280"/>
              <a:ext cx="1428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67711" y="4160627"/>
            <a:ext cx="1039984" cy="602567"/>
            <a:chOff x="4071934" y="4429132"/>
            <a:chExt cx="1214446" cy="752548"/>
          </a:xfrm>
        </p:grpSpPr>
        <p:grpSp>
          <p:nvGrpSpPr>
            <p:cNvPr id="46" name="Group 13"/>
            <p:cNvGrpSpPr/>
            <p:nvPr/>
          </p:nvGrpSpPr>
          <p:grpSpPr>
            <a:xfrm>
              <a:off x="4071934" y="4549983"/>
              <a:ext cx="1214446" cy="631697"/>
              <a:chOff x="3929058" y="4071942"/>
              <a:chExt cx="1214446" cy="631697"/>
            </a:xfrm>
          </p:grpSpPr>
          <p:sp>
            <p:nvSpPr>
              <p:cNvPr id="48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9" name="TextBox 15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itream.h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 rot="5400000" flipH="1" flipV="1">
              <a:off x="4572794" y="4499776"/>
              <a:ext cx="1428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967711" y="3703022"/>
            <a:ext cx="1039984" cy="602567"/>
            <a:chOff x="4071934" y="3857628"/>
            <a:chExt cx="1214446" cy="752548"/>
          </a:xfrm>
        </p:grpSpPr>
        <p:grpSp>
          <p:nvGrpSpPr>
            <p:cNvPr id="51" name="Group 19"/>
            <p:cNvGrpSpPr/>
            <p:nvPr/>
          </p:nvGrpSpPr>
          <p:grpSpPr>
            <a:xfrm>
              <a:off x="4071934" y="3978479"/>
              <a:ext cx="1214446" cy="631697"/>
              <a:chOff x="3929058" y="4071942"/>
              <a:chExt cx="1214446" cy="631697"/>
            </a:xfrm>
          </p:grpSpPr>
          <p:sp>
            <p:nvSpPr>
              <p:cNvPr id="53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4" name="TextBox 21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otream.h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 rot="5400000" flipH="1" flipV="1">
              <a:off x="4572794" y="3928272"/>
              <a:ext cx="1428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3967711" y="3245417"/>
            <a:ext cx="1039984" cy="602567"/>
            <a:chOff x="4071934" y="3286124"/>
            <a:chExt cx="1214446" cy="752548"/>
          </a:xfrm>
        </p:grpSpPr>
        <p:grpSp>
          <p:nvGrpSpPr>
            <p:cNvPr id="56" name="Group 16"/>
            <p:cNvGrpSpPr/>
            <p:nvPr/>
          </p:nvGrpSpPr>
          <p:grpSpPr>
            <a:xfrm>
              <a:off x="4071934" y="3406975"/>
              <a:ext cx="1214446" cy="631697"/>
              <a:chOff x="3929058" y="4071942"/>
              <a:chExt cx="1214446" cy="631697"/>
            </a:xfrm>
          </p:grpSpPr>
          <p:sp>
            <p:nvSpPr>
              <p:cNvPr id="58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ios.h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4572794" y="3356768"/>
              <a:ext cx="1428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/>
          <p:nvPr/>
        </p:nvCxnSpPr>
        <p:spPr>
          <a:xfrm rot="5400000" flipH="1" flipV="1">
            <a:off x="5868807" y="2329529"/>
            <a:ext cx="114401" cy="1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3203018" y="2820369"/>
            <a:ext cx="2752897" cy="570010"/>
            <a:chOff x="3178960" y="2755280"/>
            <a:chExt cx="3214708" cy="711888"/>
          </a:xfrm>
        </p:grpSpPr>
        <p:grpSp>
          <p:nvGrpSpPr>
            <p:cNvPr id="62" name="Group 22"/>
            <p:cNvGrpSpPr/>
            <p:nvPr/>
          </p:nvGrpSpPr>
          <p:grpSpPr>
            <a:xfrm>
              <a:off x="4071934" y="2835471"/>
              <a:ext cx="1214446" cy="631697"/>
              <a:chOff x="3929058" y="4071942"/>
              <a:chExt cx="1214446" cy="631697"/>
            </a:xfrm>
          </p:grpSpPr>
          <p:sp>
            <p:nvSpPr>
              <p:cNvPr id="67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err="1" smtClean="0">
                    <a:latin typeface="Calibri" pitchFamily="34" charset="0"/>
                    <a:cs typeface="Calibri" pitchFamily="34" charset="0"/>
                  </a:rPr>
                  <a:t>xlocnum.h</a:t>
                </a:r>
                <a:endParaRPr lang="en-GB" sz="1200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63" name="Straight Arrow Connector 62"/>
            <p:cNvCxnSpPr>
              <a:stCxn id="67" idx="1"/>
              <a:endCxn id="80" idx="2"/>
            </p:cNvCxnSpPr>
            <p:nvPr/>
          </p:nvCxnSpPr>
          <p:spPr>
            <a:xfrm flipH="1" flipV="1">
              <a:off x="3178960" y="2824226"/>
              <a:ext cx="1322445" cy="1552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7" idx="1"/>
              <a:endCxn id="16" idx="2"/>
            </p:cNvCxnSpPr>
            <p:nvPr/>
          </p:nvCxnSpPr>
          <p:spPr>
            <a:xfrm flipH="1" flipV="1">
              <a:off x="4250529" y="2824226"/>
              <a:ext cx="250876" cy="1552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7" idx="3"/>
            </p:cNvCxnSpPr>
            <p:nvPr/>
          </p:nvCxnSpPr>
          <p:spPr>
            <a:xfrm flipV="1">
              <a:off x="4715928" y="2755280"/>
              <a:ext cx="606171" cy="2216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7" idx="3"/>
              <a:endCxn id="19" idx="2"/>
            </p:cNvCxnSpPr>
            <p:nvPr/>
          </p:nvCxnSpPr>
          <p:spPr>
            <a:xfrm flipV="1">
              <a:off x="4715928" y="2824226"/>
              <a:ext cx="1677740" cy="152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518291" y="2240712"/>
            <a:ext cx="1039984" cy="634864"/>
            <a:chOff x="4714876" y="2031343"/>
            <a:chExt cx="1214446" cy="792884"/>
          </a:xfrm>
        </p:grpSpPr>
        <p:grpSp>
          <p:nvGrpSpPr>
            <p:cNvPr id="70" name="Group 31"/>
            <p:cNvGrpSpPr/>
            <p:nvPr/>
          </p:nvGrpSpPr>
          <p:grpSpPr>
            <a:xfrm>
              <a:off x="4714876" y="2192529"/>
              <a:ext cx="1214446" cy="631698"/>
              <a:chOff x="3929058" y="4071942"/>
              <a:chExt cx="1214446" cy="631698"/>
            </a:xfrm>
          </p:grpSpPr>
          <p:sp>
            <p:nvSpPr>
              <p:cNvPr id="73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4" name="TextBox 33"/>
              <p:cNvSpPr txBox="1"/>
              <p:nvPr/>
            </p:nvSpPr>
            <p:spPr>
              <a:xfrm>
                <a:off x="3929058" y="4357695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cstdlib.h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71" name="Straight Arrow Connector 70"/>
            <p:cNvCxnSpPr>
              <a:stCxn id="73" idx="2"/>
              <a:endCxn id="32" idx="1"/>
            </p:cNvCxnSpPr>
            <p:nvPr/>
          </p:nvCxnSpPr>
          <p:spPr>
            <a:xfrm flipH="1" flipV="1">
              <a:off x="5072065" y="2031343"/>
              <a:ext cx="178169" cy="1622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3" idx="2"/>
            </p:cNvCxnSpPr>
            <p:nvPr/>
          </p:nvCxnSpPr>
          <p:spPr>
            <a:xfrm flipV="1">
              <a:off x="5250234" y="2071678"/>
              <a:ext cx="179022" cy="121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683026" y="2270309"/>
            <a:ext cx="1039984" cy="605265"/>
            <a:chOff x="2571736" y="2068308"/>
            <a:chExt cx="1214446" cy="755918"/>
          </a:xfrm>
        </p:grpSpPr>
        <p:grpSp>
          <p:nvGrpSpPr>
            <p:cNvPr id="76" name="Group 25"/>
            <p:cNvGrpSpPr/>
            <p:nvPr/>
          </p:nvGrpSpPr>
          <p:grpSpPr>
            <a:xfrm>
              <a:off x="2571736" y="2192529"/>
              <a:ext cx="1214446" cy="631697"/>
              <a:chOff x="3929058" y="4071942"/>
              <a:chExt cx="1214446" cy="631697"/>
            </a:xfrm>
          </p:grpSpPr>
          <p:sp>
            <p:nvSpPr>
              <p:cNvPr id="79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194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929058" y="4357694"/>
                <a:ext cx="1214446" cy="3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err="1" smtClean="0">
                    <a:latin typeface="Calibri" pitchFamily="34" charset="0"/>
                    <a:cs typeface="Calibri" pitchFamily="34" charset="0"/>
                  </a:rPr>
                  <a:t>climits.h</a:t>
                </a:r>
                <a:endParaRPr lang="en-GB" sz="12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77" name="Straight Arrow Connector 76"/>
            <p:cNvCxnSpPr/>
            <p:nvPr/>
          </p:nvCxnSpPr>
          <p:spPr>
            <a:xfrm flipH="1" flipV="1">
              <a:off x="2893634" y="2068308"/>
              <a:ext cx="178168" cy="1252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3071802" y="2071678"/>
              <a:ext cx="179022" cy="1219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683026" y="1872605"/>
            <a:ext cx="1101159" cy="491217"/>
            <a:chOff x="2571736" y="1571612"/>
            <a:chExt cx="1285884" cy="613483"/>
          </a:xfrm>
        </p:grpSpPr>
        <p:sp>
          <p:nvSpPr>
            <p:cNvPr id="86" name="Document"/>
            <p:cNvSpPr>
              <a:spLocks noEditPoints="1" noChangeArrowheads="1"/>
            </p:cNvSpPr>
            <p:nvPr/>
          </p:nvSpPr>
          <p:spPr bwMode="auto">
            <a:xfrm>
              <a:off x="2571736" y="1571612"/>
              <a:ext cx="214315" cy="286758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83" name="Group 40"/>
            <p:cNvGrpSpPr/>
            <p:nvPr/>
          </p:nvGrpSpPr>
          <p:grpSpPr>
            <a:xfrm>
              <a:off x="2643174" y="1571612"/>
              <a:ext cx="1214446" cy="613483"/>
              <a:chOff x="3929058" y="4070936"/>
              <a:chExt cx="1214446" cy="613483"/>
            </a:xfrm>
          </p:grpSpPr>
          <p:sp>
            <p:nvSpPr>
              <p:cNvPr id="84" name="Document"/>
              <p:cNvSpPr>
                <a:spLocks noEditPoints="1" noChangeArrowheads="1"/>
              </p:cNvSpPr>
              <p:nvPr/>
            </p:nvSpPr>
            <p:spPr bwMode="auto">
              <a:xfrm>
                <a:off x="4357686" y="4070936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929058" y="4357694"/>
                <a:ext cx="1214446" cy="32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err="1" smtClean="0">
                    <a:latin typeface="Calibri" pitchFamily="34" charset="0"/>
                    <a:cs typeface="Calibri" pitchFamily="34" charset="0"/>
                  </a:rPr>
                  <a:t>lmits.h</a:t>
                </a:r>
                <a:endParaRPr lang="en-GB" sz="1100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1948920" y="1529401"/>
            <a:ext cx="4970670" cy="229608"/>
            <a:chOff x="1714480" y="1142984"/>
            <a:chExt cx="5804525" cy="286758"/>
          </a:xfrm>
        </p:grpSpPr>
        <p:sp>
          <p:nvSpPr>
            <p:cNvPr id="89" name="Document"/>
            <p:cNvSpPr>
              <a:spLocks noEditPoints="1" noChangeArrowheads="1"/>
            </p:cNvSpPr>
            <p:nvPr/>
          </p:nvSpPr>
          <p:spPr bwMode="auto">
            <a:xfrm>
              <a:off x="1714480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Document"/>
            <p:cNvSpPr>
              <a:spLocks noEditPoints="1" noChangeArrowheads="1"/>
            </p:cNvSpPr>
            <p:nvPr/>
          </p:nvSpPr>
          <p:spPr bwMode="auto">
            <a:xfrm>
              <a:off x="2071670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Document"/>
            <p:cNvSpPr>
              <a:spLocks noEditPoints="1" noChangeArrowheads="1"/>
            </p:cNvSpPr>
            <p:nvPr/>
          </p:nvSpPr>
          <p:spPr bwMode="auto">
            <a:xfrm>
              <a:off x="2500298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Document"/>
            <p:cNvSpPr>
              <a:spLocks noEditPoints="1" noChangeArrowheads="1"/>
            </p:cNvSpPr>
            <p:nvPr/>
          </p:nvSpPr>
          <p:spPr bwMode="auto">
            <a:xfrm>
              <a:off x="2857488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Document"/>
            <p:cNvSpPr>
              <a:spLocks noEditPoints="1" noChangeArrowheads="1"/>
            </p:cNvSpPr>
            <p:nvPr/>
          </p:nvSpPr>
          <p:spPr bwMode="auto">
            <a:xfrm>
              <a:off x="3214678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Document"/>
            <p:cNvSpPr>
              <a:spLocks noEditPoints="1" noChangeArrowheads="1"/>
            </p:cNvSpPr>
            <p:nvPr/>
          </p:nvSpPr>
          <p:spPr bwMode="auto">
            <a:xfrm>
              <a:off x="3571868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Document"/>
            <p:cNvSpPr>
              <a:spLocks noEditPoints="1" noChangeArrowheads="1"/>
            </p:cNvSpPr>
            <p:nvPr/>
          </p:nvSpPr>
          <p:spPr bwMode="auto">
            <a:xfrm>
              <a:off x="4000496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Document"/>
            <p:cNvSpPr>
              <a:spLocks noEditPoints="1" noChangeArrowheads="1"/>
            </p:cNvSpPr>
            <p:nvPr/>
          </p:nvSpPr>
          <p:spPr bwMode="auto">
            <a:xfrm>
              <a:off x="4357686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Document"/>
            <p:cNvSpPr>
              <a:spLocks noEditPoints="1" noChangeArrowheads="1"/>
            </p:cNvSpPr>
            <p:nvPr/>
          </p:nvSpPr>
          <p:spPr bwMode="auto">
            <a:xfrm>
              <a:off x="4714876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Document"/>
            <p:cNvSpPr>
              <a:spLocks noEditPoints="1" noChangeArrowheads="1"/>
            </p:cNvSpPr>
            <p:nvPr/>
          </p:nvSpPr>
          <p:spPr bwMode="auto">
            <a:xfrm>
              <a:off x="5072066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Document"/>
            <p:cNvSpPr>
              <a:spLocks noEditPoints="1" noChangeArrowheads="1"/>
            </p:cNvSpPr>
            <p:nvPr/>
          </p:nvSpPr>
          <p:spPr bwMode="auto">
            <a:xfrm>
              <a:off x="5500694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Document"/>
            <p:cNvSpPr>
              <a:spLocks noEditPoints="1" noChangeArrowheads="1"/>
            </p:cNvSpPr>
            <p:nvPr/>
          </p:nvSpPr>
          <p:spPr bwMode="auto">
            <a:xfrm>
              <a:off x="5857884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Document"/>
            <p:cNvSpPr>
              <a:spLocks noEditPoints="1" noChangeArrowheads="1"/>
            </p:cNvSpPr>
            <p:nvPr/>
          </p:nvSpPr>
          <p:spPr bwMode="auto">
            <a:xfrm>
              <a:off x="6215074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Document"/>
            <p:cNvSpPr>
              <a:spLocks noEditPoints="1" noChangeArrowheads="1"/>
            </p:cNvSpPr>
            <p:nvPr/>
          </p:nvSpPr>
          <p:spPr bwMode="auto">
            <a:xfrm>
              <a:off x="6572264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Document"/>
            <p:cNvSpPr>
              <a:spLocks noEditPoints="1" noChangeArrowheads="1"/>
            </p:cNvSpPr>
            <p:nvPr/>
          </p:nvSpPr>
          <p:spPr bwMode="auto">
            <a:xfrm>
              <a:off x="7000892" y="121442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Document"/>
            <p:cNvSpPr>
              <a:spLocks noEditPoints="1" noChangeArrowheads="1"/>
            </p:cNvSpPr>
            <p:nvPr/>
          </p:nvSpPr>
          <p:spPr bwMode="auto">
            <a:xfrm>
              <a:off x="7358082" y="114298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643042" y="1243399"/>
            <a:ext cx="5643601" cy="229608"/>
            <a:chOff x="1357290" y="785794"/>
            <a:chExt cx="6590343" cy="286758"/>
          </a:xfrm>
        </p:grpSpPr>
        <p:sp>
          <p:nvSpPr>
            <p:cNvPr id="106" name="Document"/>
            <p:cNvSpPr>
              <a:spLocks noEditPoints="1" noChangeArrowheads="1"/>
            </p:cNvSpPr>
            <p:nvPr/>
          </p:nvSpPr>
          <p:spPr bwMode="auto">
            <a:xfrm>
              <a:off x="1357290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Document"/>
            <p:cNvSpPr>
              <a:spLocks noEditPoints="1" noChangeArrowheads="1"/>
            </p:cNvSpPr>
            <p:nvPr/>
          </p:nvSpPr>
          <p:spPr bwMode="auto">
            <a:xfrm>
              <a:off x="1714480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Document"/>
            <p:cNvSpPr>
              <a:spLocks noEditPoints="1" noChangeArrowheads="1"/>
            </p:cNvSpPr>
            <p:nvPr/>
          </p:nvSpPr>
          <p:spPr bwMode="auto">
            <a:xfrm>
              <a:off x="2143108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Document"/>
            <p:cNvSpPr>
              <a:spLocks noEditPoints="1" noChangeArrowheads="1"/>
            </p:cNvSpPr>
            <p:nvPr/>
          </p:nvSpPr>
          <p:spPr bwMode="auto">
            <a:xfrm>
              <a:off x="2500298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Document"/>
            <p:cNvSpPr>
              <a:spLocks noEditPoints="1" noChangeArrowheads="1"/>
            </p:cNvSpPr>
            <p:nvPr/>
          </p:nvSpPr>
          <p:spPr bwMode="auto">
            <a:xfrm>
              <a:off x="2857488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Document"/>
            <p:cNvSpPr>
              <a:spLocks noEditPoints="1" noChangeArrowheads="1"/>
            </p:cNvSpPr>
            <p:nvPr/>
          </p:nvSpPr>
          <p:spPr bwMode="auto">
            <a:xfrm>
              <a:off x="3214678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Document"/>
            <p:cNvSpPr>
              <a:spLocks noEditPoints="1" noChangeArrowheads="1"/>
            </p:cNvSpPr>
            <p:nvPr/>
          </p:nvSpPr>
          <p:spPr bwMode="auto">
            <a:xfrm>
              <a:off x="3643306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Document"/>
            <p:cNvSpPr>
              <a:spLocks noEditPoints="1" noChangeArrowheads="1"/>
            </p:cNvSpPr>
            <p:nvPr/>
          </p:nvSpPr>
          <p:spPr bwMode="auto">
            <a:xfrm>
              <a:off x="4000496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Document"/>
            <p:cNvSpPr>
              <a:spLocks noEditPoints="1" noChangeArrowheads="1"/>
            </p:cNvSpPr>
            <p:nvPr/>
          </p:nvSpPr>
          <p:spPr bwMode="auto">
            <a:xfrm>
              <a:off x="4429124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Document"/>
            <p:cNvSpPr>
              <a:spLocks noEditPoints="1" noChangeArrowheads="1"/>
            </p:cNvSpPr>
            <p:nvPr/>
          </p:nvSpPr>
          <p:spPr bwMode="auto">
            <a:xfrm>
              <a:off x="4786314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Document"/>
            <p:cNvSpPr>
              <a:spLocks noEditPoints="1" noChangeArrowheads="1"/>
            </p:cNvSpPr>
            <p:nvPr/>
          </p:nvSpPr>
          <p:spPr bwMode="auto">
            <a:xfrm>
              <a:off x="5214942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Document"/>
            <p:cNvSpPr>
              <a:spLocks noEditPoints="1" noChangeArrowheads="1"/>
            </p:cNvSpPr>
            <p:nvPr/>
          </p:nvSpPr>
          <p:spPr bwMode="auto">
            <a:xfrm>
              <a:off x="5572132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Document"/>
            <p:cNvSpPr>
              <a:spLocks noEditPoints="1" noChangeArrowheads="1"/>
            </p:cNvSpPr>
            <p:nvPr/>
          </p:nvSpPr>
          <p:spPr bwMode="auto">
            <a:xfrm>
              <a:off x="5929322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Document"/>
            <p:cNvSpPr>
              <a:spLocks noEditPoints="1" noChangeArrowheads="1"/>
            </p:cNvSpPr>
            <p:nvPr/>
          </p:nvSpPr>
          <p:spPr bwMode="auto">
            <a:xfrm>
              <a:off x="6286512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Document"/>
            <p:cNvSpPr>
              <a:spLocks noEditPoints="1" noChangeArrowheads="1"/>
            </p:cNvSpPr>
            <p:nvPr/>
          </p:nvSpPr>
          <p:spPr bwMode="auto">
            <a:xfrm>
              <a:off x="6715140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Document"/>
            <p:cNvSpPr>
              <a:spLocks noEditPoints="1" noChangeArrowheads="1"/>
            </p:cNvSpPr>
            <p:nvPr/>
          </p:nvSpPr>
          <p:spPr bwMode="auto">
            <a:xfrm>
              <a:off x="7072330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Document"/>
            <p:cNvSpPr>
              <a:spLocks noEditPoints="1" noChangeArrowheads="1"/>
            </p:cNvSpPr>
            <p:nvPr/>
          </p:nvSpPr>
          <p:spPr bwMode="auto">
            <a:xfrm>
              <a:off x="7429520" y="857232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Document"/>
            <p:cNvSpPr>
              <a:spLocks noEditPoints="1" noChangeArrowheads="1"/>
            </p:cNvSpPr>
            <p:nvPr/>
          </p:nvSpPr>
          <p:spPr bwMode="auto">
            <a:xfrm>
              <a:off x="7786710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285984" y="1872605"/>
            <a:ext cx="3088764" cy="532121"/>
            <a:chOff x="2108089" y="1571612"/>
            <a:chExt cx="3606919" cy="664568"/>
          </a:xfrm>
        </p:grpSpPr>
        <p:grpSp>
          <p:nvGrpSpPr>
            <p:cNvPr id="125" name="Group 152"/>
            <p:cNvGrpSpPr/>
            <p:nvPr/>
          </p:nvGrpSpPr>
          <p:grpSpPr>
            <a:xfrm>
              <a:off x="2108089" y="1571612"/>
              <a:ext cx="1214446" cy="664568"/>
              <a:chOff x="1250833" y="2643182"/>
              <a:chExt cx="1214446" cy="664568"/>
            </a:xfrm>
          </p:grpSpPr>
          <p:sp>
            <p:nvSpPr>
              <p:cNvPr id="128" name="Document"/>
              <p:cNvSpPr>
                <a:spLocks noEditPoints="1" noChangeArrowheads="1"/>
              </p:cNvSpPr>
              <p:nvPr/>
            </p:nvSpPr>
            <p:spPr bwMode="auto">
              <a:xfrm>
                <a:off x="1714480" y="2643182"/>
                <a:ext cx="214314" cy="286758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gradFill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5400000" scaled="0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250833" y="2981024"/>
                <a:ext cx="1214446" cy="32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err="1" smtClean="0">
                    <a:ln w="12700">
                      <a:noFill/>
                      <a:prstDash val="solid"/>
                    </a:ln>
                    <a:latin typeface="Calibri" pitchFamily="34" charset="0"/>
                    <a:cs typeface="Calibri" pitchFamily="34" charset="0"/>
                  </a:rPr>
                  <a:t>yvals.h</a:t>
                </a:r>
                <a:endParaRPr lang="en-GB" sz="1100" b="1" dirty="0">
                  <a:ln w="12700">
                    <a:noFill/>
                    <a:prstDash val="solid"/>
                  </a:ln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26" name="Document"/>
            <p:cNvSpPr>
              <a:spLocks noEditPoints="1" noChangeArrowheads="1"/>
            </p:cNvSpPr>
            <p:nvPr/>
          </p:nvSpPr>
          <p:spPr bwMode="auto">
            <a:xfrm>
              <a:off x="4929190" y="1571612"/>
              <a:ext cx="214314" cy="286758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500562" y="1858370"/>
              <a:ext cx="1214446" cy="34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err="1" smtClean="0">
                  <a:latin typeface="Calibri" pitchFamily="34" charset="0"/>
                  <a:cs typeface="Calibri" pitchFamily="34" charset="0"/>
                </a:rPr>
                <a:t>yvals.h</a:t>
              </a:r>
              <a:endParaRPr lang="en-GB" sz="12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143371" y="785794"/>
            <a:ext cx="2149008" cy="630012"/>
            <a:chOff x="4277062" y="214290"/>
            <a:chExt cx="2509515" cy="786824"/>
          </a:xfrm>
        </p:grpSpPr>
        <p:sp>
          <p:nvSpPr>
            <p:cNvPr id="131" name="Document"/>
            <p:cNvSpPr>
              <a:spLocks noEditPoints="1" noChangeArrowheads="1"/>
            </p:cNvSpPr>
            <p:nvPr/>
          </p:nvSpPr>
          <p:spPr bwMode="auto">
            <a:xfrm>
              <a:off x="6286512" y="785794"/>
              <a:ext cx="160923" cy="21532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77062" y="214290"/>
              <a:ext cx="2509515" cy="317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solidFill>
                    <a:srgbClr val="002060"/>
                  </a:solidFill>
                  <a:latin typeface="Calibri" pitchFamily="34" charset="0"/>
                  <a:cs typeface="Calibri" pitchFamily="34" charset="0"/>
                </a:rPr>
                <a:t>Template instantiation error!</a:t>
              </a:r>
              <a:endParaRPr lang="en-GB" sz="105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33" name="Straight Arrow Connector 132"/>
            <p:cNvCxnSpPr>
              <a:stCxn id="132" idx="2"/>
              <a:endCxn id="131" idx="2"/>
            </p:cNvCxnSpPr>
            <p:nvPr/>
          </p:nvCxnSpPr>
          <p:spPr>
            <a:xfrm rot="16200000" flipH="1">
              <a:off x="5821637" y="241588"/>
              <a:ext cx="255196" cy="834831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7" name="Flowchart: Alternate Process 136"/>
          <p:cNvSpPr/>
          <p:nvPr/>
        </p:nvSpPr>
        <p:spPr>
          <a:xfrm>
            <a:off x="5500694" y="4572008"/>
            <a:ext cx="3286148" cy="71438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00B0F0"/>
            </a:solidFill>
          </a:ln>
          <a:effectLst>
            <a:glow rad="2286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GB" sz="1600" b="1" i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MSbuild</a:t>
            </a:r>
            <a:r>
              <a:rPr lang="en-GB" sz="1600" b="1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: /</a:t>
            </a:r>
            <a:r>
              <a:rPr lang="en-GB" sz="1600" b="1" i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showIncludes</a:t>
            </a:r>
            <a:endParaRPr lang="en-GB" sz="1600" b="1" i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1600" b="1" i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Gcc</a:t>
            </a:r>
            <a:r>
              <a:rPr lang="en-GB" sz="1600" b="1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: -H</a:t>
            </a:r>
            <a:endParaRPr lang="en-GB" sz="1600" b="1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85720" y="1071546"/>
            <a:ext cx="607223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iostream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istream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ostream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ios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xlocnum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climits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yvals.h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sal.h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c:\program files (x86)\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microsoft</a:t>
            </a:r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 visual studio 9.0\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vc</a:t>
            </a:r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codeanalysis</a:t>
            </a:r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sourceannotations.h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crtassem.h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vadefs.h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use_ansi.h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limits.h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cstdio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stdio.h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9.0\VC\include\swprintf.inl</a:t>
            </a: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cstdlib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stdlib.h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streambuf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xiosbase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xlocale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cstring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string.h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stdexcept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5&gt;Note: including file:          c:\Program Files (x86)\Microsoft Visual Studio 9.0\VC\include\exception</a:t>
            </a: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xstddef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cstddef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stddef.h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eh.h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malloc.h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crtdefs.h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GB" sz="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5&gt;Note: including file:          c:\Program Files (x86)\Microsoft Visual Studio 9.0\VC\include\</a:t>
            </a:r>
            <a:r>
              <a:rPr lang="en-GB" sz="80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xstring</a:t>
            </a:r>
            <a:endParaRPr lang="en-GB" sz="800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File Ordering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Good Project Structure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2052" name="Picture 4" descr="http://www.spiegel.de/img/0,1020,1445713,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357298"/>
            <a:ext cx="3714726" cy="247648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357158" y="857232"/>
            <a:ext cx="44291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Most important for large code bases.</a:t>
            </a:r>
          </a:p>
          <a:p>
            <a:pPr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Can massively improve build times, difference between 10 hours and 10 minutes.</a:t>
            </a:r>
          </a:p>
          <a:p>
            <a:pPr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Minimum number of dependencies.</a:t>
            </a:r>
          </a:p>
          <a:p>
            <a:pPr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Forward declarations where possible.</a:t>
            </a:r>
          </a:p>
          <a:p>
            <a:pPr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Split large projects into separate libraries.</a:t>
            </a:r>
          </a:p>
          <a:p>
            <a:pPr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Benefits other areas such as re-factoring and unit testing.</a:t>
            </a:r>
          </a:p>
          <a:p>
            <a:pPr>
              <a:buFont typeface="Arial" pitchFamily="34" charset="0"/>
              <a:buChar char="•"/>
            </a:pPr>
            <a:endParaRPr lang="en-GB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14282" y="1285860"/>
            <a:ext cx="8143932" cy="2284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Exist to improve build times.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Should be used judiciously, modifying a pre-compiled header forces a full rebuild.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Different ways of determining which headers should be pre-compiled.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GB" sz="18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GB" sz="1800" dirty="0" smtClean="0">
                <a:latin typeface="Calibri" pitchFamily="34" charset="0"/>
                <a:cs typeface="Calibri" pitchFamily="34" charset="0"/>
              </a:rPr>
              <a:t>Most compilers support some flavour of pre-compiled headers.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Pre-compiled Headers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8" name="Picture 1" descr="C:\Users\tom\AppData\Local\Microsoft\Windows\Temporary Internet Files\Content.IE5\YBNNV04J\MCj0424214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3786190"/>
            <a:ext cx="1536700" cy="212725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Build Job 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3818" y="1319198"/>
            <a:ext cx="2838471" cy="4038628"/>
            <a:chOff x="447645" y="1176322"/>
            <a:chExt cx="2838471" cy="4038628"/>
          </a:xfrm>
        </p:grpSpPr>
        <p:grpSp>
          <p:nvGrpSpPr>
            <p:cNvPr id="10" name="Group 26"/>
            <p:cNvGrpSpPr/>
            <p:nvPr/>
          </p:nvGrpSpPr>
          <p:grpSpPr>
            <a:xfrm>
              <a:off x="447645" y="1176322"/>
              <a:ext cx="2838471" cy="461665"/>
              <a:chOff x="877067" y="3462338"/>
              <a:chExt cx="2838471" cy="461665"/>
            </a:xfrm>
          </p:grpSpPr>
          <p:grpSp>
            <p:nvGrpSpPr>
              <p:cNvPr id="61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63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4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ApplicationLog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</a:t>
                </a:r>
                <a:endParaRPr lang="en-GB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1" name="Group 60"/>
            <p:cNvGrpSpPr/>
            <p:nvPr/>
          </p:nvGrpSpPr>
          <p:grpSpPr>
            <a:xfrm>
              <a:off x="785786" y="1857364"/>
              <a:ext cx="964036" cy="785818"/>
              <a:chOff x="642910" y="1857364"/>
              <a:chExt cx="964036" cy="785818"/>
            </a:xfrm>
          </p:grpSpPr>
          <p:grpSp>
            <p:nvGrpSpPr>
              <p:cNvPr id="51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5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1.1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2" name="Group 61"/>
            <p:cNvGrpSpPr/>
            <p:nvPr/>
          </p:nvGrpSpPr>
          <p:grpSpPr>
            <a:xfrm>
              <a:off x="785786" y="2643182"/>
              <a:ext cx="964036" cy="785818"/>
              <a:chOff x="642910" y="1857364"/>
              <a:chExt cx="964036" cy="785818"/>
            </a:xfrm>
          </p:grpSpPr>
          <p:grpSp>
            <p:nvGrpSpPr>
              <p:cNvPr id="41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1.2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3" name="Group 72"/>
            <p:cNvGrpSpPr/>
            <p:nvPr/>
          </p:nvGrpSpPr>
          <p:grpSpPr>
            <a:xfrm>
              <a:off x="781024" y="3500438"/>
              <a:ext cx="964036" cy="785818"/>
              <a:chOff x="642910" y="1857364"/>
              <a:chExt cx="964036" cy="785818"/>
            </a:xfrm>
          </p:grpSpPr>
          <p:grpSp>
            <p:nvGrpSpPr>
              <p:cNvPr id="31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1.3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4" name="Group 83"/>
            <p:cNvGrpSpPr/>
            <p:nvPr/>
          </p:nvGrpSpPr>
          <p:grpSpPr>
            <a:xfrm>
              <a:off x="821882" y="4429132"/>
              <a:ext cx="964036" cy="785818"/>
              <a:chOff x="642910" y="1857364"/>
              <a:chExt cx="964036" cy="785818"/>
            </a:xfrm>
          </p:grpSpPr>
          <p:grpSp>
            <p:nvGrpSpPr>
              <p:cNvPr id="20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2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1.4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rot="5400000">
              <a:off x="-996989" y="3249611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3860" y="2257417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23860" y="30702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42910" y="3927478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14335" y="485776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1947843" y="1285860"/>
            <a:ext cx="2838471" cy="4038628"/>
            <a:chOff x="447645" y="1176322"/>
            <a:chExt cx="2838471" cy="4038628"/>
          </a:xfrm>
        </p:grpSpPr>
        <p:grpSp>
          <p:nvGrpSpPr>
            <p:cNvPr id="302" name="Group 26"/>
            <p:cNvGrpSpPr/>
            <p:nvPr/>
          </p:nvGrpSpPr>
          <p:grpSpPr>
            <a:xfrm>
              <a:off x="447645" y="1176322"/>
              <a:ext cx="2838471" cy="461665"/>
              <a:chOff x="877067" y="3462338"/>
              <a:chExt cx="2838471" cy="461665"/>
            </a:xfrm>
          </p:grpSpPr>
          <p:grpSp>
            <p:nvGrpSpPr>
              <p:cNvPr id="352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354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55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RenderSystem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53" name="TextBox 352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</a:t>
                </a:r>
                <a:endParaRPr lang="en-GB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03" name="Group 60"/>
            <p:cNvGrpSpPr/>
            <p:nvPr/>
          </p:nvGrpSpPr>
          <p:grpSpPr>
            <a:xfrm>
              <a:off x="785786" y="1857364"/>
              <a:ext cx="964036" cy="785818"/>
              <a:chOff x="642910" y="1857364"/>
              <a:chExt cx="964036" cy="785818"/>
            </a:xfrm>
          </p:grpSpPr>
          <p:grpSp>
            <p:nvGrpSpPr>
              <p:cNvPr id="34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4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5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5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43" name="TextBox 34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2.1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44" name="TextBox 34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04" name="Group 61"/>
            <p:cNvGrpSpPr/>
            <p:nvPr/>
          </p:nvGrpSpPr>
          <p:grpSpPr>
            <a:xfrm>
              <a:off x="785786" y="2643182"/>
              <a:ext cx="964036" cy="785818"/>
              <a:chOff x="642910" y="1857364"/>
              <a:chExt cx="964036" cy="785818"/>
            </a:xfrm>
          </p:grpSpPr>
          <p:grpSp>
            <p:nvGrpSpPr>
              <p:cNvPr id="33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3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2.2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05" name="Group 72"/>
            <p:cNvGrpSpPr/>
            <p:nvPr/>
          </p:nvGrpSpPr>
          <p:grpSpPr>
            <a:xfrm>
              <a:off x="781024" y="3500438"/>
              <a:ext cx="964036" cy="785818"/>
              <a:chOff x="642910" y="1857364"/>
              <a:chExt cx="964036" cy="785818"/>
            </a:xfrm>
          </p:grpSpPr>
          <p:grpSp>
            <p:nvGrpSpPr>
              <p:cNvPr id="32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2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23" name="TextBox 32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2.3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24" name="TextBox 32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06" name="Group 83"/>
            <p:cNvGrpSpPr/>
            <p:nvPr/>
          </p:nvGrpSpPr>
          <p:grpSpPr>
            <a:xfrm>
              <a:off x="821882" y="4429132"/>
              <a:ext cx="964036" cy="785818"/>
              <a:chOff x="642910" y="1857364"/>
              <a:chExt cx="964036" cy="785818"/>
            </a:xfrm>
          </p:grpSpPr>
          <p:grpSp>
            <p:nvGrpSpPr>
              <p:cNvPr id="31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1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1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1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1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1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13" name="TextBox 31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2.4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307" name="Straight Connector 306"/>
            <p:cNvCxnSpPr/>
            <p:nvPr/>
          </p:nvCxnSpPr>
          <p:spPr>
            <a:xfrm rot="5400000">
              <a:off x="-996989" y="3249611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623860" y="2257417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623860" y="30702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642910" y="3927478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614335" y="485776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Group 355"/>
          <p:cNvGrpSpPr/>
          <p:nvPr/>
        </p:nvGrpSpPr>
        <p:grpSpPr>
          <a:xfrm>
            <a:off x="3519479" y="1285860"/>
            <a:ext cx="2838471" cy="4038628"/>
            <a:chOff x="447645" y="1176322"/>
            <a:chExt cx="2838471" cy="4038628"/>
          </a:xfrm>
        </p:grpSpPr>
        <p:grpSp>
          <p:nvGrpSpPr>
            <p:cNvPr id="357" name="Group 26"/>
            <p:cNvGrpSpPr/>
            <p:nvPr/>
          </p:nvGrpSpPr>
          <p:grpSpPr>
            <a:xfrm>
              <a:off x="447645" y="1176322"/>
              <a:ext cx="2838471" cy="461665"/>
              <a:chOff x="877067" y="3462338"/>
              <a:chExt cx="2838471" cy="461665"/>
            </a:xfrm>
          </p:grpSpPr>
          <p:grpSp>
            <p:nvGrpSpPr>
              <p:cNvPr id="407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409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0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ParticleSystem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08" name="TextBox 407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3.</a:t>
                </a:r>
                <a:endParaRPr lang="en-GB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58" name="Group 60"/>
            <p:cNvGrpSpPr/>
            <p:nvPr/>
          </p:nvGrpSpPr>
          <p:grpSpPr>
            <a:xfrm>
              <a:off x="785786" y="1857364"/>
              <a:ext cx="964036" cy="785818"/>
              <a:chOff x="642910" y="1857364"/>
              <a:chExt cx="964036" cy="785818"/>
            </a:xfrm>
          </p:grpSpPr>
          <p:grpSp>
            <p:nvGrpSpPr>
              <p:cNvPr id="39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0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0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98" name="TextBox 39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3.1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99" name="TextBox 39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59" name="Group 61"/>
            <p:cNvGrpSpPr/>
            <p:nvPr/>
          </p:nvGrpSpPr>
          <p:grpSpPr>
            <a:xfrm>
              <a:off x="785786" y="2643182"/>
              <a:ext cx="964036" cy="785818"/>
              <a:chOff x="642910" y="1857364"/>
              <a:chExt cx="964036" cy="785818"/>
            </a:xfrm>
          </p:grpSpPr>
          <p:grpSp>
            <p:nvGrpSpPr>
              <p:cNvPr id="38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9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9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88" name="TextBox 38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3.2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89" name="TextBox 38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60" name="Group 72"/>
            <p:cNvGrpSpPr/>
            <p:nvPr/>
          </p:nvGrpSpPr>
          <p:grpSpPr>
            <a:xfrm>
              <a:off x="781024" y="3500438"/>
              <a:ext cx="964036" cy="785818"/>
              <a:chOff x="642910" y="1857364"/>
              <a:chExt cx="964036" cy="785818"/>
            </a:xfrm>
          </p:grpSpPr>
          <p:grpSp>
            <p:nvGrpSpPr>
              <p:cNvPr id="37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8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78" name="TextBox 37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3.3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9" name="TextBox 37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61" name="Group 83"/>
            <p:cNvGrpSpPr/>
            <p:nvPr/>
          </p:nvGrpSpPr>
          <p:grpSpPr>
            <a:xfrm>
              <a:off x="821882" y="4429132"/>
              <a:ext cx="964036" cy="785818"/>
              <a:chOff x="642910" y="1857364"/>
              <a:chExt cx="964036" cy="785818"/>
            </a:xfrm>
          </p:grpSpPr>
          <p:grpSp>
            <p:nvGrpSpPr>
              <p:cNvPr id="36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7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68" name="TextBox 36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3.4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69" name="TextBox 36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362" name="Straight Connector 361"/>
            <p:cNvCxnSpPr/>
            <p:nvPr/>
          </p:nvCxnSpPr>
          <p:spPr>
            <a:xfrm rot="5400000">
              <a:off x="-996989" y="3249611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623860" y="2257417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623860" y="30702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642910" y="3927478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614335" y="485776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5143504" y="1252522"/>
            <a:ext cx="2838471" cy="4038628"/>
            <a:chOff x="447645" y="1176322"/>
            <a:chExt cx="2838471" cy="4038628"/>
          </a:xfrm>
        </p:grpSpPr>
        <p:grpSp>
          <p:nvGrpSpPr>
            <p:cNvPr id="412" name="Group 26"/>
            <p:cNvGrpSpPr/>
            <p:nvPr/>
          </p:nvGrpSpPr>
          <p:grpSpPr>
            <a:xfrm>
              <a:off x="447645" y="1176322"/>
              <a:ext cx="2838471" cy="461665"/>
              <a:chOff x="877067" y="3462338"/>
              <a:chExt cx="2838471" cy="461665"/>
            </a:xfrm>
          </p:grpSpPr>
          <p:grpSp>
            <p:nvGrpSpPr>
              <p:cNvPr id="462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464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5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GameEngine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63" name="TextBox 462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4.</a:t>
                </a:r>
                <a:endParaRPr lang="en-GB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13" name="Group 60"/>
            <p:cNvGrpSpPr/>
            <p:nvPr/>
          </p:nvGrpSpPr>
          <p:grpSpPr>
            <a:xfrm>
              <a:off x="785786" y="1857364"/>
              <a:ext cx="964036" cy="785818"/>
              <a:chOff x="642910" y="1857364"/>
              <a:chExt cx="964036" cy="785818"/>
            </a:xfrm>
          </p:grpSpPr>
          <p:grpSp>
            <p:nvGrpSpPr>
              <p:cNvPr id="45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5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6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6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53" name="TextBox 45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4.1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54" name="TextBox 45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14" name="Group 61"/>
            <p:cNvGrpSpPr/>
            <p:nvPr/>
          </p:nvGrpSpPr>
          <p:grpSpPr>
            <a:xfrm>
              <a:off x="785786" y="2643182"/>
              <a:ext cx="964036" cy="785818"/>
              <a:chOff x="642910" y="1857364"/>
              <a:chExt cx="964036" cy="785818"/>
            </a:xfrm>
          </p:grpSpPr>
          <p:grpSp>
            <p:nvGrpSpPr>
              <p:cNvPr id="44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4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43" name="TextBox 44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4.2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44" name="TextBox 44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15" name="Group 72"/>
            <p:cNvGrpSpPr/>
            <p:nvPr/>
          </p:nvGrpSpPr>
          <p:grpSpPr>
            <a:xfrm>
              <a:off x="781024" y="3500438"/>
              <a:ext cx="964036" cy="785818"/>
              <a:chOff x="642910" y="1857364"/>
              <a:chExt cx="964036" cy="785818"/>
            </a:xfrm>
          </p:grpSpPr>
          <p:grpSp>
            <p:nvGrpSpPr>
              <p:cNvPr id="43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3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33" name="TextBox 43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4.3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16" name="Group 83"/>
            <p:cNvGrpSpPr/>
            <p:nvPr/>
          </p:nvGrpSpPr>
          <p:grpSpPr>
            <a:xfrm>
              <a:off x="821882" y="4429132"/>
              <a:ext cx="964036" cy="785818"/>
              <a:chOff x="642910" y="1857364"/>
              <a:chExt cx="964036" cy="785818"/>
            </a:xfrm>
          </p:grpSpPr>
          <p:grpSp>
            <p:nvGrpSpPr>
              <p:cNvPr id="422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2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2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2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2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2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23" name="TextBox 422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4.4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24" name="TextBox 423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417" name="Straight Connector 416"/>
            <p:cNvCxnSpPr/>
            <p:nvPr/>
          </p:nvCxnSpPr>
          <p:spPr>
            <a:xfrm rot="5400000">
              <a:off x="-996989" y="3249611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>
              <a:off x="623860" y="2257417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>
              <a:off x="623860" y="30702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>
              <a:off x="642910" y="3927478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614335" y="485776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6" name="Group 465"/>
          <p:cNvGrpSpPr/>
          <p:nvPr/>
        </p:nvGrpSpPr>
        <p:grpSpPr>
          <a:xfrm>
            <a:off x="6734189" y="1247760"/>
            <a:ext cx="2838471" cy="4038628"/>
            <a:chOff x="447645" y="1176322"/>
            <a:chExt cx="2838471" cy="4038628"/>
          </a:xfrm>
        </p:grpSpPr>
        <p:grpSp>
          <p:nvGrpSpPr>
            <p:cNvPr id="467" name="Group 26"/>
            <p:cNvGrpSpPr/>
            <p:nvPr/>
          </p:nvGrpSpPr>
          <p:grpSpPr>
            <a:xfrm>
              <a:off x="447645" y="1176322"/>
              <a:ext cx="2838471" cy="461665"/>
              <a:chOff x="877067" y="3462338"/>
              <a:chExt cx="2838471" cy="461665"/>
            </a:xfrm>
          </p:grpSpPr>
          <p:grpSp>
            <p:nvGrpSpPr>
              <p:cNvPr id="517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519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20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MainGame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518" name="TextBox 517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5.</a:t>
                </a:r>
                <a:endParaRPr lang="en-GB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68" name="Group 60"/>
            <p:cNvGrpSpPr/>
            <p:nvPr/>
          </p:nvGrpSpPr>
          <p:grpSpPr>
            <a:xfrm>
              <a:off x="785786" y="1857364"/>
              <a:ext cx="964036" cy="785818"/>
              <a:chOff x="642910" y="1857364"/>
              <a:chExt cx="964036" cy="785818"/>
            </a:xfrm>
          </p:grpSpPr>
          <p:grpSp>
            <p:nvGrpSpPr>
              <p:cNvPr id="50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51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508" name="TextBox 50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5.1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09" name="TextBox 50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69" name="Group 61"/>
            <p:cNvGrpSpPr/>
            <p:nvPr/>
          </p:nvGrpSpPr>
          <p:grpSpPr>
            <a:xfrm>
              <a:off x="785786" y="2643182"/>
              <a:ext cx="964036" cy="785818"/>
              <a:chOff x="642910" y="1857364"/>
              <a:chExt cx="964036" cy="785818"/>
            </a:xfrm>
          </p:grpSpPr>
          <p:grpSp>
            <p:nvGrpSpPr>
              <p:cNvPr id="49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50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98" name="TextBox 49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5.2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99" name="TextBox 49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70" name="Group 72"/>
            <p:cNvGrpSpPr/>
            <p:nvPr/>
          </p:nvGrpSpPr>
          <p:grpSpPr>
            <a:xfrm>
              <a:off x="781024" y="3500438"/>
              <a:ext cx="964036" cy="785818"/>
              <a:chOff x="642910" y="1857364"/>
              <a:chExt cx="964036" cy="785818"/>
            </a:xfrm>
          </p:grpSpPr>
          <p:grpSp>
            <p:nvGrpSpPr>
              <p:cNvPr id="48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9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88" name="TextBox 48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5.3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89" name="TextBox 48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71" name="Group 83"/>
            <p:cNvGrpSpPr/>
            <p:nvPr/>
          </p:nvGrpSpPr>
          <p:grpSpPr>
            <a:xfrm>
              <a:off x="821882" y="4429132"/>
              <a:ext cx="964036" cy="785818"/>
              <a:chOff x="642910" y="1857364"/>
              <a:chExt cx="964036" cy="785818"/>
            </a:xfrm>
          </p:grpSpPr>
          <p:grpSp>
            <p:nvGrpSpPr>
              <p:cNvPr id="477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8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78" name="TextBox 477"/>
              <p:cNvSpPr txBox="1"/>
              <p:nvPr/>
            </p:nvSpPr>
            <p:spPr>
              <a:xfrm>
                <a:off x="642910" y="2059536"/>
                <a:ext cx="500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5.4</a:t>
                </a:r>
                <a:endParaRPr lang="en-GB" sz="1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472" name="Straight Connector 471"/>
            <p:cNvCxnSpPr/>
            <p:nvPr/>
          </p:nvCxnSpPr>
          <p:spPr>
            <a:xfrm rot="5400000">
              <a:off x="-996989" y="3249611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623860" y="2257417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>
              <a:off x="623860" y="30702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642910" y="3927478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>
              <a:off x="614335" y="485776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Order of Events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9" name="Snip Single Corner Rectangle 8"/>
          <p:cNvSpPr/>
          <p:nvPr/>
        </p:nvSpPr>
        <p:spPr>
          <a:xfrm>
            <a:off x="5429257" y="357166"/>
            <a:ext cx="2214578" cy="57150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latin typeface="Calibri" pitchFamily="34" charset="0"/>
                <a:cs typeface="Calibri" pitchFamily="34" charset="0"/>
              </a:rPr>
              <a:t>C  / C++</a:t>
            </a:r>
            <a:endParaRPr lang="en-GB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00563" y="6000768"/>
            <a:ext cx="4071934" cy="57152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Calibri" pitchFamily="34" charset="0"/>
                <a:cs typeface="Calibri" pitchFamily="34" charset="0"/>
              </a:rPr>
              <a:t>Library / Executable</a:t>
            </a:r>
            <a:endParaRPr lang="en-GB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Bevel 10"/>
          <p:cNvSpPr/>
          <p:nvPr/>
        </p:nvSpPr>
        <p:spPr>
          <a:xfrm>
            <a:off x="714349" y="2928934"/>
            <a:ext cx="2214578" cy="785818"/>
          </a:xfrm>
          <a:prstGeom prst="bevel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Compiler</a:t>
            </a:r>
            <a:endParaRPr lang="en-GB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357951" y="857232"/>
            <a:ext cx="285752" cy="28575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evel 12"/>
          <p:cNvSpPr/>
          <p:nvPr/>
        </p:nvSpPr>
        <p:spPr>
          <a:xfrm>
            <a:off x="1214415" y="3500438"/>
            <a:ext cx="2214578" cy="785818"/>
          </a:xfrm>
          <a:prstGeom prst="bevel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Pre-processor</a:t>
            </a:r>
            <a:endParaRPr lang="en-GB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Bevel 13"/>
          <p:cNvSpPr/>
          <p:nvPr/>
        </p:nvSpPr>
        <p:spPr>
          <a:xfrm>
            <a:off x="1714481" y="4071942"/>
            <a:ext cx="2214578" cy="785818"/>
          </a:xfrm>
          <a:prstGeom prst="bevel">
            <a:avLst/>
          </a:prstGeom>
          <a:solidFill>
            <a:srgbClr val="00B0F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Linker</a:t>
            </a:r>
            <a:endParaRPr lang="en-GB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Bevel 14"/>
          <p:cNvSpPr/>
          <p:nvPr/>
        </p:nvSpPr>
        <p:spPr>
          <a:xfrm>
            <a:off x="2214547" y="4643446"/>
            <a:ext cx="2214578" cy="785818"/>
          </a:xfrm>
          <a:prstGeom prst="bevel">
            <a:avLst/>
          </a:prstGeom>
          <a:solidFill>
            <a:srgbClr val="FF33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Assembler</a:t>
            </a:r>
            <a:endParaRPr lang="en-GB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429257" y="1214422"/>
            <a:ext cx="2214578" cy="1143008"/>
            <a:chOff x="5072066" y="2357430"/>
            <a:chExt cx="2214578" cy="1143008"/>
          </a:xfrm>
        </p:grpSpPr>
        <p:sp>
          <p:nvSpPr>
            <p:cNvPr id="17" name="Bevel 16"/>
            <p:cNvSpPr/>
            <p:nvPr/>
          </p:nvSpPr>
          <p:spPr>
            <a:xfrm>
              <a:off x="5072066" y="2357430"/>
              <a:ext cx="2214578" cy="785818"/>
            </a:xfrm>
            <a:prstGeom prst="bevel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6000760" y="3214686"/>
              <a:ext cx="285752" cy="28575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29257" y="2428868"/>
            <a:ext cx="2214578" cy="1143008"/>
            <a:chOff x="5072066" y="2357430"/>
            <a:chExt cx="2214578" cy="1143008"/>
          </a:xfrm>
        </p:grpSpPr>
        <p:sp>
          <p:nvSpPr>
            <p:cNvPr id="20" name="Bevel 19"/>
            <p:cNvSpPr/>
            <p:nvPr/>
          </p:nvSpPr>
          <p:spPr>
            <a:xfrm>
              <a:off x="5072066" y="2357430"/>
              <a:ext cx="2214578" cy="785818"/>
            </a:xfrm>
            <a:prstGeom prst="bevel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>
                <a:solidFill>
                  <a:schemeClr val="bg1"/>
                </a:solidFill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6000760" y="3214686"/>
              <a:ext cx="285752" cy="28575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29257" y="3714752"/>
            <a:ext cx="2214578" cy="1143008"/>
            <a:chOff x="5072066" y="2357430"/>
            <a:chExt cx="2214578" cy="1143008"/>
          </a:xfrm>
        </p:grpSpPr>
        <p:sp>
          <p:nvSpPr>
            <p:cNvPr id="23" name="Bevel 22"/>
            <p:cNvSpPr/>
            <p:nvPr/>
          </p:nvSpPr>
          <p:spPr>
            <a:xfrm>
              <a:off x="5072066" y="2357430"/>
              <a:ext cx="2214578" cy="785818"/>
            </a:xfrm>
            <a:prstGeom prst="bevel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>
                <a:solidFill>
                  <a:schemeClr val="bg1"/>
                </a:solidFill>
              </a:endParaRPr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6000760" y="3214686"/>
              <a:ext cx="285752" cy="28575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29257" y="4929198"/>
            <a:ext cx="2214578" cy="1143008"/>
            <a:chOff x="5072066" y="2357430"/>
            <a:chExt cx="2214578" cy="1143008"/>
          </a:xfrm>
        </p:grpSpPr>
        <p:sp>
          <p:nvSpPr>
            <p:cNvPr id="26" name="Bevel 25"/>
            <p:cNvSpPr/>
            <p:nvPr/>
          </p:nvSpPr>
          <p:spPr>
            <a:xfrm>
              <a:off x="5072066" y="2357430"/>
              <a:ext cx="2214578" cy="785818"/>
            </a:xfrm>
            <a:prstGeom prst="bevel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>
                <a:solidFill>
                  <a:schemeClr val="bg1"/>
                </a:solidFill>
              </a:endParaRPr>
            </a:p>
          </p:txBody>
        </p:sp>
        <p:sp>
          <p:nvSpPr>
            <p:cNvPr id="27" name="Down Arrow 26"/>
            <p:cNvSpPr/>
            <p:nvPr/>
          </p:nvSpPr>
          <p:spPr>
            <a:xfrm>
              <a:off x="6000760" y="3214686"/>
              <a:ext cx="285752" cy="28575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71539" y="1000108"/>
            <a:ext cx="4214842" cy="338554"/>
            <a:chOff x="642910" y="1071546"/>
            <a:chExt cx="4214842" cy="338554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1857356" y="1287448"/>
              <a:ext cx="300039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42910" y="1071546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Pre-build</a:t>
              </a:r>
              <a:endParaRPr lang="en-GB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00101" y="4500570"/>
            <a:ext cx="4214842" cy="338554"/>
            <a:chOff x="642910" y="1071546"/>
            <a:chExt cx="4214842" cy="338554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857356" y="1287448"/>
              <a:ext cx="300039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42910" y="1071546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Pre-link</a:t>
              </a:r>
              <a:endParaRPr lang="en-GB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000101" y="5572140"/>
            <a:ext cx="4214842" cy="338554"/>
            <a:chOff x="642910" y="1071546"/>
            <a:chExt cx="4214842" cy="33855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857356" y="1287448"/>
              <a:ext cx="300039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2910" y="1071546"/>
              <a:ext cx="1285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Post-build</a:t>
              </a:r>
              <a:endParaRPr lang="en-GB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428736"/>
            <a:ext cx="455317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46215 -0.3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" y="-1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5165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" y="-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35278 -0.13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0.40746 0.128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214282" y="1285860"/>
            <a:ext cx="8143932" cy="3059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Works through source code files (.c / .cpp) programmatically. 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Expands #include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Expands #define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Expands macros</a:t>
            </a:r>
          </a:p>
          <a:p>
            <a:pPr marL="411480" indent="-342900">
              <a:lnSpc>
                <a:spcPct val="114000"/>
              </a:lnSpc>
              <a:spcBef>
                <a:spcPts val="700"/>
              </a:spcBef>
              <a:buSzPct val="95000"/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Handles #if, #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ifdef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, #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undef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, etc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Allows build process to be aborted when #error is reached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Provides line information to the build system (with #line)</a:t>
            </a:r>
          </a:p>
        </p:txBody>
      </p:sp>
      <p:pic>
        <p:nvPicPr>
          <p:cNvPr id="14338" name="Picture 2" descr="L:\data\dropbox\SHU_Presentation\material\sn_images\PS3+Controller_angle-A.jpg"/>
          <p:cNvPicPr>
            <a:picLocks noChangeAspect="1" noChangeArrowheads="1"/>
          </p:cNvPicPr>
          <p:nvPr/>
        </p:nvPicPr>
        <p:blipFill>
          <a:blip r:embed="rId3" cstate="print"/>
          <a:srcRect l="6834" t="12948" b="13680"/>
          <a:stretch>
            <a:fillRect/>
          </a:stretch>
        </p:blipFill>
        <p:spPr bwMode="auto">
          <a:xfrm>
            <a:off x="6858016" y="4500570"/>
            <a:ext cx="1947890" cy="1214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13592" t="17310"/>
          <a:stretch>
            <a:fillRect/>
          </a:stretch>
        </p:blipFill>
        <p:spPr bwMode="auto">
          <a:xfrm>
            <a:off x="1785918" y="3214686"/>
            <a:ext cx="5729535" cy="3997799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5" name="Picture 4" descr="C:\Users\toms.DOMAIN\AppData\Local\Microsoft\Windows\Temporary Internet Files\Content.IE5\1KR0EL40\MCj044149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3453" y="5214950"/>
            <a:ext cx="642942" cy="642942"/>
          </a:xfrm>
          <a:prstGeom prst="rect">
            <a:avLst/>
          </a:prstGeom>
          <a:noFill/>
        </p:spPr>
      </p:pic>
      <p:pic>
        <p:nvPicPr>
          <p:cNvPr id="6" name="Picture 2" descr="E:\data\dropbox\SHU_Presentation\material\sn_images\sn-systems-sm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5023" y="4000504"/>
            <a:ext cx="1071570" cy="84654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14282" y="1142984"/>
            <a:ext cx="807249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ea typeface="Verdana" pitchFamily="34" charset="0"/>
                <a:cs typeface="Calibri" pitchFamily="34" charset="0"/>
              </a:rPr>
              <a:t> Studying </a:t>
            </a:r>
            <a:r>
              <a:rPr lang="en-US" sz="2000" b="1" i="1" dirty="0" smtClean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Calibri" pitchFamily="34" charset="0"/>
              </a:rPr>
              <a:t>Games Software Development </a:t>
            </a:r>
            <a:r>
              <a:rPr lang="en-US" sz="2000" dirty="0" smtClean="0">
                <a:latin typeface="Calibri" pitchFamily="34" charset="0"/>
                <a:ea typeface="Verdana" pitchFamily="34" charset="0"/>
                <a:cs typeface="Calibri" pitchFamily="34" charset="0"/>
              </a:rPr>
              <a:t>at Sheffield Hallam University.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ea typeface="Verdana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ea typeface="Verdana" pitchFamily="34" charset="0"/>
                <a:cs typeface="Calibri" pitchFamily="34" charset="0"/>
              </a:rPr>
              <a:t>Began placement at SN Systems Summer 2009.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ea typeface="Verdana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ea typeface="Verdana" pitchFamily="34" charset="0"/>
                <a:cs typeface="Calibri" pitchFamily="34" charset="0"/>
              </a:rPr>
              <a:t>Returning in September 2010.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282" y="202149"/>
            <a:ext cx="39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Introduction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About me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072198" y="1928802"/>
            <a:ext cx="2786082" cy="3362513"/>
            <a:chOff x="6072198" y="1928802"/>
            <a:chExt cx="2786082" cy="336251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99B3CC"/>
                </a:clrFrom>
                <a:clrTo>
                  <a:srgbClr val="99B3C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72198" y="1928802"/>
              <a:ext cx="2786082" cy="3362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11"/>
            <p:cNvGrpSpPr/>
            <p:nvPr/>
          </p:nvGrpSpPr>
          <p:grpSpPr>
            <a:xfrm>
              <a:off x="7572396" y="4000504"/>
              <a:ext cx="723421" cy="571504"/>
              <a:chOff x="6786578" y="3857628"/>
              <a:chExt cx="723421" cy="571504"/>
            </a:xfrm>
          </p:grpSpPr>
          <p:sp>
            <p:nvSpPr>
              <p:cNvPr id="11" name="Rectangular Callout 10"/>
              <p:cNvSpPr/>
              <p:nvPr/>
            </p:nvSpPr>
            <p:spPr bwMode="auto">
              <a:xfrm>
                <a:off x="6786579" y="3857628"/>
                <a:ext cx="714380" cy="571504"/>
              </a:xfrm>
              <a:prstGeom prst="wedgeRectCallout">
                <a:avLst>
                  <a:gd name="adj1" fmla="val -19944"/>
                  <a:gd name="adj2" fmla="val 88611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endParaRPr>
              </a:p>
            </p:txBody>
          </p:sp>
          <p:pic>
            <p:nvPicPr>
              <p:cNvPr id="10" name="Picture 2" descr="E:\data\dropbox\SHU_Presentation\material\sn_images\sn-systems-small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86578" y="3857628"/>
                <a:ext cx="723421" cy="571504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3" name="Isosceles Triangle 12"/>
          <p:cNvSpPr/>
          <p:nvPr/>
        </p:nvSpPr>
        <p:spPr bwMode="auto">
          <a:xfrm rot="7690840">
            <a:off x="8391880" y="4855976"/>
            <a:ext cx="1000132" cy="57150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Demo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34" y="2357430"/>
            <a:ext cx="4000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Aft>
                <a:spcPts val="0"/>
              </a:spcAft>
              <a:defRPr/>
            </a:pPr>
            <a:r>
              <a:rPr lang="en-GB" sz="5400" spc="-150" dirty="0" smtClean="0">
                <a:solidFill>
                  <a:schemeClr val="tx2">
                    <a:satMod val="200000"/>
                  </a:schemeClr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Pre-Processor</a:t>
            </a:r>
          </a:p>
          <a:p>
            <a:pPr lvl="0" algn="ctr" eaLnBrk="1" fontAlgn="auto" hangingPunct="1">
              <a:spcAft>
                <a:spcPts val="0"/>
              </a:spcAft>
              <a:defRPr/>
            </a:pPr>
            <a:r>
              <a:rPr lang="en-GB" sz="5400" spc="-150" dirty="0" smtClean="0">
                <a:solidFill>
                  <a:schemeClr val="tx2">
                    <a:satMod val="200000"/>
                  </a:schemeClr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Demo</a:t>
            </a:r>
            <a:endParaRPr lang="en-GB" sz="5400" spc="-150" dirty="0">
              <a:solidFill>
                <a:schemeClr val="tx2">
                  <a:satMod val="200000"/>
                </a:schemeClr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362" name="Picture 2" descr="http://n79.org/wp-content/uploads/2008/03/cursor-wh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90500"/>
            <a:ext cx="3810000" cy="666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4282" y="1357298"/>
            <a:ext cx="2838471" cy="1637234"/>
            <a:chOff x="214282" y="1357298"/>
            <a:chExt cx="2838471" cy="1637234"/>
          </a:xfrm>
        </p:grpSpPr>
        <p:grpSp>
          <p:nvGrpSpPr>
            <p:cNvPr id="9" name="Group 26"/>
            <p:cNvGrpSpPr/>
            <p:nvPr/>
          </p:nvGrpSpPr>
          <p:grpSpPr>
            <a:xfrm>
              <a:off x="214282" y="1357298"/>
              <a:ext cx="2838471" cy="369332"/>
              <a:chOff x="877067" y="3462338"/>
              <a:chExt cx="2838471" cy="369332"/>
            </a:xfrm>
          </p:grpSpPr>
          <p:grpSp>
            <p:nvGrpSpPr>
              <p:cNvPr id="19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2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PreProcessorExample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877067" y="3462338"/>
                <a:ext cx="42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smtClean="0">
                    <a:solidFill>
                      <a:srgbClr val="FF0000"/>
                    </a:solidFill>
                  </a:rPr>
                  <a:t>1.</a:t>
                </a:r>
                <a:endParaRPr lang="en-GB" b="1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>
              <a:off x="390497" y="2457443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72"/>
            <p:cNvGrpSpPr/>
            <p:nvPr/>
          </p:nvGrpSpPr>
          <p:grpSpPr>
            <a:xfrm>
              <a:off x="552423" y="1943089"/>
              <a:ext cx="959235" cy="1051443"/>
              <a:chOff x="1428728" y="1857364"/>
              <a:chExt cx="959235" cy="1051443"/>
            </a:xfrm>
          </p:grpSpPr>
          <p:sp>
            <p:nvSpPr>
              <p:cNvPr id="17" name="Document"/>
              <p:cNvSpPr>
                <a:spLocks noEditPoints="1" noChangeArrowheads="1"/>
              </p:cNvSpPr>
              <p:nvPr/>
            </p:nvSpPr>
            <p:spPr bwMode="auto">
              <a:xfrm>
                <a:off x="1428728" y="1857364"/>
                <a:ext cx="785819" cy="1051443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5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28728" y="1857364"/>
                <a:ext cx="9592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latin typeface="Calibri" pitchFamily="34" charset="0"/>
                    <a:cs typeface="Calibri" pitchFamily="34" charset="0"/>
                  </a:rPr>
                  <a:t>Main.cpp</a:t>
                </a:r>
                <a:endParaRPr lang="en-GB" sz="11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 rot="5400000" flipH="1" flipV="1">
              <a:off x="84901" y="2180422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74"/>
            <p:cNvGrpSpPr/>
            <p:nvPr/>
          </p:nvGrpSpPr>
          <p:grpSpPr>
            <a:xfrm>
              <a:off x="1981183" y="1933564"/>
              <a:ext cx="959235" cy="1051443"/>
              <a:chOff x="1428728" y="1857364"/>
              <a:chExt cx="959235" cy="1051443"/>
            </a:xfrm>
          </p:grpSpPr>
          <p:sp>
            <p:nvSpPr>
              <p:cNvPr id="15" name="Document"/>
              <p:cNvSpPr>
                <a:spLocks noEditPoints="1" noChangeArrowheads="1"/>
              </p:cNvSpPr>
              <p:nvPr/>
            </p:nvSpPr>
            <p:spPr bwMode="auto">
              <a:xfrm>
                <a:off x="1428728" y="1857364"/>
                <a:ext cx="785819" cy="1051443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50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28728" y="1857364"/>
                <a:ext cx="9592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err="1" smtClean="0">
                    <a:latin typeface="Calibri" pitchFamily="34" charset="0"/>
                    <a:cs typeface="Calibri" pitchFamily="34" charset="0"/>
                  </a:rPr>
                  <a:t>Car.h</a:t>
                </a:r>
                <a:endParaRPr lang="en-GB" sz="11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1342098" y="2461606"/>
              <a:ext cx="642177" cy="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L:\data\dropbox\SHU_Presentation\material\sn_images\playstation_on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3786190"/>
            <a:ext cx="1661978" cy="18240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Example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2392347" y="3892553"/>
            <a:ext cx="4643470" cy="158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7"/>
          <p:cNvGrpSpPr/>
          <p:nvPr/>
        </p:nvGrpSpPr>
        <p:grpSpPr>
          <a:xfrm>
            <a:off x="357158" y="1357298"/>
            <a:ext cx="4143404" cy="2459953"/>
            <a:chOff x="214282" y="1357298"/>
            <a:chExt cx="4143404" cy="2459953"/>
          </a:xfrm>
        </p:grpSpPr>
        <p:sp>
          <p:nvSpPr>
            <p:cNvPr id="38" name="TextBox 37"/>
            <p:cNvSpPr txBox="1"/>
            <p:nvPr/>
          </p:nvSpPr>
          <p:spPr>
            <a:xfrm>
              <a:off x="285720" y="1785926"/>
              <a:ext cx="4071966" cy="2031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latin typeface="Consolas"/>
                </a:rPr>
                <a:t>#include "</a:t>
              </a:r>
              <a:r>
                <a:rPr lang="en-GB" sz="1050" b="1" dirty="0" err="1" smtClean="0">
                  <a:latin typeface="Consolas"/>
                </a:rPr>
                <a:t>Car.h</a:t>
              </a:r>
              <a:r>
                <a:rPr lang="en-GB" sz="1050" b="1" dirty="0" smtClean="0">
                  <a:latin typeface="Consolas"/>
                </a:rPr>
                <a:t>"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err="1" smtClean="0">
                  <a:latin typeface="Consolas"/>
                </a:rPr>
                <a:t>int</a:t>
              </a:r>
              <a:r>
                <a:rPr lang="en-GB" sz="1050" b="1" dirty="0" smtClean="0">
                  <a:latin typeface="Consolas"/>
                </a:rPr>
                <a:t> main(</a:t>
              </a:r>
              <a:r>
                <a:rPr lang="en-GB" sz="1050" b="1" dirty="0" err="1" smtClean="0">
                  <a:latin typeface="Consolas"/>
                </a:rPr>
                <a:t>int</a:t>
              </a:r>
              <a:r>
                <a:rPr lang="en-GB" sz="1050" b="1" dirty="0" smtClean="0">
                  <a:latin typeface="Consolas"/>
                </a:rPr>
                <a:t> </a:t>
              </a:r>
              <a:r>
                <a:rPr lang="en-GB" sz="1050" b="1" dirty="0" err="1" smtClean="0">
                  <a:latin typeface="Consolas"/>
                </a:rPr>
                <a:t>argc</a:t>
              </a:r>
              <a:r>
                <a:rPr lang="en-GB" sz="1050" b="1" dirty="0" smtClean="0">
                  <a:latin typeface="Consolas"/>
                </a:rPr>
                <a:t>, char* </a:t>
              </a:r>
              <a:r>
                <a:rPr lang="en-GB" sz="1050" b="1" dirty="0" err="1" smtClean="0">
                  <a:latin typeface="Consolas"/>
                </a:rPr>
                <a:t>argv</a:t>
              </a:r>
              <a:r>
                <a:rPr lang="en-GB" sz="1050" b="1" dirty="0" smtClean="0">
                  <a:latin typeface="Consolas"/>
                </a:rPr>
                <a:t>[])</a:t>
              </a:r>
            </a:p>
            <a:p>
              <a:r>
                <a:rPr lang="en-GB" sz="1050" b="1" dirty="0" smtClean="0">
                  <a:latin typeface="Consolas"/>
                </a:rPr>
                <a:t>{</a:t>
              </a:r>
            </a:p>
            <a:p>
              <a:r>
                <a:rPr lang="en-GB" sz="1050" b="1" dirty="0" smtClean="0">
                  <a:latin typeface="Consolas"/>
                </a:rPr>
                <a:t>  char* timestamp = __DATE__;</a:t>
              </a:r>
            </a:p>
            <a:p>
              <a:r>
                <a:rPr lang="en-GB" sz="1050" b="1" dirty="0" smtClean="0">
                  <a:latin typeface="Consolas"/>
                </a:rPr>
                <a:t>  </a:t>
              </a:r>
              <a:r>
                <a:rPr lang="en-GB" sz="1050" b="1" dirty="0" err="1" smtClean="0">
                  <a:latin typeface="Consolas"/>
                </a:rPr>
                <a:t>printf</a:t>
              </a:r>
              <a:r>
                <a:rPr lang="en-GB" sz="1050" b="1" dirty="0" smtClean="0">
                  <a:latin typeface="Consolas"/>
                </a:rPr>
                <a:t>("Last compiled: %s \</a:t>
              </a:r>
              <a:r>
                <a:rPr lang="en-GB" sz="1050" b="1" dirty="0" err="1" smtClean="0">
                  <a:latin typeface="Consolas"/>
                </a:rPr>
                <a:t>n",timestamp</a:t>
              </a:r>
              <a:r>
                <a:rPr lang="en-GB" sz="1050" b="1" dirty="0" smtClean="0">
                  <a:latin typeface="Consolas"/>
                </a:rPr>
                <a:t>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Car a;</a:t>
              </a:r>
            </a:p>
            <a:p>
              <a:r>
                <a:rPr lang="en-GB" sz="1050" b="1" dirty="0" smtClean="0">
                  <a:latin typeface="Consolas"/>
                </a:rPr>
                <a:t>  </a:t>
              </a:r>
              <a:r>
                <a:rPr lang="en-GB" sz="1050" b="1" dirty="0" err="1" smtClean="0">
                  <a:latin typeface="Consolas"/>
                </a:rPr>
                <a:t>a.DisplayInfo</a:t>
              </a:r>
              <a:r>
                <a:rPr lang="en-GB" sz="1050" b="1" dirty="0" smtClean="0">
                  <a:latin typeface="Consolas"/>
                </a:rPr>
                <a:t>();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return 0;</a:t>
              </a:r>
            </a:p>
            <a:p>
              <a:r>
                <a:rPr lang="en-GB" sz="1050" b="1" dirty="0" smtClean="0">
                  <a:latin typeface="Consolas"/>
                </a:rPr>
                <a:t>}</a:t>
              </a:r>
              <a:endParaRPr lang="en-GB" sz="1200" b="1" dirty="0" smtClean="0">
                <a:latin typeface="Times New Roman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4282" y="1357298"/>
              <a:ext cx="2214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Main.cpp</a:t>
              </a:r>
              <a:endParaRPr lang="en-GB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Example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2249471" y="3535363"/>
            <a:ext cx="4643470" cy="158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3"/>
          <p:cNvGrpSpPr/>
          <p:nvPr/>
        </p:nvGrpSpPr>
        <p:grpSpPr>
          <a:xfrm>
            <a:off x="285720" y="1000108"/>
            <a:ext cx="4143404" cy="5045276"/>
            <a:chOff x="214282" y="1357298"/>
            <a:chExt cx="4143404" cy="5045276"/>
          </a:xfrm>
        </p:grpSpPr>
        <p:sp>
          <p:nvSpPr>
            <p:cNvPr id="25" name="TextBox 24"/>
            <p:cNvSpPr txBox="1"/>
            <p:nvPr/>
          </p:nvSpPr>
          <p:spPr>
            <a:xfrm>
              <a:off x="285720" y="1785926"/>
              <a:ext cx="4071966" cy="4616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latin typeface="Consolas"/>
                </a:rPr>
                <a:t>#</a:t>
              </a:r>
              <a:r>
                <a:rPr lang="en-GB" sz="1050" b="1" dirty="0" err="1" smtClean="0">
                  <a:latin typeface="Consolas"/>
                </a:rPr>
                <a:t>ifndef</a:t>
              </a:r>
              <a:r>
                <a:rPr lang="en-GB" sz="1050" b="1" dirty="0" smtClean="0">
                  <a:latin typeface="Consolas"/>
                </a:rPr>
                <a:t> MY_CLASS_H_</a:t>
              </a:r>
            </a:p>
            <a:p>
              <a:r>
                <a:rPr lang="en-GB" sz="1050" b="1" dirty="0" smtClean="0">
                  <a:latin typeface="Consolas"/>
                </a:rPr>
                <a:t>#define MY_CLASS_H_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#include &lt;</a:t>
              </a:r>
              <a:r>
                <a:rPr lang="en-GB" sz="1050" b="1" dirty="0" err="1" smtClean="0">
                  <a:latin typeface="Consolas"/>
                </a:rPr>
                <a:t>iostream</a:t>
              </a:r>
              <a:r>
                <a:rPr lang="en-GB" sz="1050" b="1" dirty="0" smtClean="0">
                  <a:latin typeface="Consolas"/>
                </a:rPr>
                <a:t>&gt;</a:t>
              </a:r>
            </a:p>
            <a:p>
              <a:r>
                <a:rPr lang="en-GB" sz="1050" b="1" dirty="0" smtClean="0">
                  <a:latin typeface="Consolas"/>
                </a:rPr>
                <a:t>#include &lt;</a:t>
              </a:r>
              <a:r>
                <a:rPr lang="en-GB" sz="1050" b="1" dirty="0" err="1" smtClean="0">
                  <a:latin typeface="Consolas"/>
                </a:rPr>
                <a:t>string.h</a:t>
              </a:r>
              <a:r>
                <a:rPr lang="en-GB" sz="1050" b="1" dirty="0" smtClean="0">
                  <a:latin typeface="Consolas"/>
                </a:rPr>
                <a:t>&gt;</a:t>
              </a:r>
            </a:p>
            <a:p>
              <a:r>
                <a:rPr lang="en-GB" sz="1050" b="1" dirty="0" smtClean="0">
                  <a:latin typeface="Consolas"/>
                </a:rPr>
                <a:t>#include &lt;</a:t>
              </a:r>
              <a:r>
                <a:rPr lang="en-GB" sz="1050" b="1" dirty="0" err="1" smtClean="0">
                  <a:latin typeface="Consolas"/>
                </a:rPr>
                <a:t>cmath</a:t>
              </a:r>
              <a:r>
                <a:rPr lang="en-GB" sz="1050" b="1" dirty="0" smtClean="0">
                  <a:latin typeface="Consolas"/>
                </a:rPr>
                <a:t>&gt;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#define MAX_SPEED 120.5f</a:t>
              </a:r>
            </a:p>
            <a:p>
              <a:r>
                <a:rPr lang="en-GB" sz="1050" b="1" dirty="0" smtClean="0">
                  <a:latin typeface="Consolas"/>
                </a:rPr>
                <a:t>#define ROUNDMPH(num) ceil(num)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class Car</a:t>
              </a:r>
            </a:p>
            <a:p>
              <a:r>
                <a:rPr lang="en-GB" sz="1050" b="1" dirty="0" smtClean="0">
                  <a:latin typeface="Consolas"/>
                </a:rPr>
                <a:t>{</a:t>
              </a:r>
            </a:p>
            <a:p>
              <a:r>
                <a:rPr lang="en-GB" sz="1050" b="1" dirty="0" smtClean="0">
                  <a:latin typeface="Consolas"/>
                </a:rPr>
                <a:t>  private:</a:t>
              </a:r>
            </a:p>
            <a:p>
              <a:r>
                <a:rPr lang="en-GB" sz="1050" b="1" dirty="0" smtClean="0">
                  <a:latin typeface="Consolas"/>
                </a:rPr>
                <a:t>    float 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public:</a:t>
              </a:r>
            </a:p>
            <a:p>
              <a:r>
                <a:rPr lang="en-GB" sz="1050" b="1" dirty="0" smtClean="0">
                  <a:latin typeface="Consolas"/>
                </a:rPr>
                <a:t>    explicit Car() : 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(MAX_SPEED) {}</a:t>
              </a:r>
            </a:p>
            <a:p>
              <a:r>
                <a:rPr lang="en-GB" sz="1050" b="1" dirty="0" smtClean="0">
                  <a:latin typeface="Consolas"/>
                </a:rPr>
                <a:t>    void </a:t>
              </a:r>
              <a:r>
                <a:rPr lang="en-GB" sz="1050" b="1" dirty="0" err="1" smtClean="0">
                  <a:latin typeface="Consolas"/>
                </a:rPr>
                <a:t>DisplayInfo</a:t>
              </a:r>
              <a:r>
                <a:rPr lang="en-GB" sz="1050" b="1" dirty="0" smtClean="0">
                  <a:latin typeface="Consolas"/>
                </a:rPr>
                <a:t>()</a:t>
              </a:r>
            </a:p>
            <a:p>
              <a:r>
                <a:rPr lang="en-GB" sz="1050" b="1" dirty="0" smtClean="0">
                  <a:latin typeface="Consolas"/>
                </a:rPr>
                <a:t>    {</a:t>
              </a:r>
            </a:p>
            <a:p>
              <a:r>
                <a:rPr lang="en-GB" sz="1050" b="1" dirty="0" smtClean="0">
                  <a:latin typeface="Consolas"/>
                </a:rPr>
                <a:t>      //Display message stating maximum speed</a:t>
              </a:r>
            </a:p>
            <a:p>
              <a:r>
                <a:rPr lang="en-GB" sz="1050" b="1" dirty="0" smtClean="0">
                  <a:latin typeface="Consolas"/>
                </a:rPr>
                <a:t>      char buffer[100];</a:t>
              </a:r>
            </a:p>
            <a:p>
              <a:r>
                <a:rPr lang="en-GB" sz="1050" b="1" dirty="0" smtClean="0">
                  <a:latin typeface="Consolas"/>
                </a:rPr>
                <a:t>      </a:t>
              </a:r>
              <a:r>
                <a:rPr lang="en-GB" sz="1050" b="1" dirty="0" err="1" smtClean="0">
                  <a:latin typeface="Consolas"/>
                </a:rPr>
                <a:t>sprintf_s</a:t>
              </a:r>
              <a:r>
                <a:rPr lang="en-GB" sz="1050" b="1" dirty="0" smtClean="0">
                  <a:latin typeface="Consolas"/>
                </a:rPr>
                <a:t>(buffer, </a:t>
              </a:r>
              <a:r>
                <a:rPr lang="en-GB" sz="1050" b="1" dirty="0" err="1" smtClean="0">
                  <a:latin typeface="Consolas"/>
                </a:rPr>
                <a:t>strlen</a:t>
              </a:r>
              <a:r>
                <a:rPr lang="en-GB" sz="1050" b="1" dirty="0" smtClean="0">
                  <a:latin typeface="Consolas"/>
                </a:rPr>
                <a:t>(buffer), </a:t>
              </a:r>
            </a:p>
            <a:p>
              <a:r>
                <a:rPr lang="en-GB" sz="1050" b="1" dirty="0" smtClean="0">
                  <a:latin typeface="Consolas"/>
                </a:rPr>
                <a:t>      "My maximum speed is %.2f", ROUNDMPH(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));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    </a:t>
              </a:r>
              <a:r>
                <a:rPr lang="en-GB" sz="1050" b="1" dirty="0" err="1" smtClean="0">
                  <a:latin typeface="Consolas"/>
                </a:rPr>
                <a:t>printf</a:t>
              </a:r>
              <a:r>
                <a:rPr lang="en-GB" sz="1050" b="1" dirty="0" smtClean="0">
                  <a:latin typeface="Consolas"/>
                </a:rPr>
                <a:t>(buffer);</a:t>
              </a:r>
            </a:p>
            <a:p>
              <a:r>
                <a:rPr lang="en-GB" sz="1050" b="1" dirty="0" smtClean="0">
                  <a:latin typeface="Consolas"/>
                </a:rPr>
                <a:t>    }</a:t>
              </a:r>
            </a:p>
            <a:p>
              <a:r>
                <a:rPr lang="en-GB" sz="1050" b="1" dirty="0" smtClean="0">
                  <a:latin typeface="Consolas"/>
                </a:rPr>
                <a:t>};</a:t>
              </a:r>
            </a:p>
            <a:p>
              <a:r>
                <a:rPr lang="en-GB" sz="1050" b="1" dirty="0" smtClean="0">
                  <a:latin typeface="Consolas"/>
                </a:rPr>
                <a:t>#</a:t>
              </a:r>
              <a:r>
                <a:rPr lang="en-GB" sz="1050" b="1" dirty="0" err="1" smtClean="0">
                  <a:latin typeface="Consolas"/>
                </a:rPr>
                <a:t>endif</a:t>
              </a:r>
              <a:endParaRPr lang="en-GB" sz="1200" b="1" dirty="0" smtClean="0">
                <a:latin typeface="Times New Roman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282" y="1357298"/>
              <a:ext cx="2214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b="1" dirty="0" err="1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Car.h</a:t>
              </a:r>
              <a:endParaRPr lang="en-GB" sz="1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4714876" y="1000108"/>
            <a:ext cx="3857652" cy="4071966"/>
            <a:chOff x="5072066" y="1575426"/>
            <a:chExt cx="3857652" cy="4071966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5072066" y="2000240"/>
              <a:ext cx="3857652" cy="364715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latin typeface="Consolas"/>
                </a:rPr>
                <a:t>//Contents of </a:t>
              </a:r>
              <a:r>
                <a:rPr lang="en-GB" sz="1050" b="1" dirty="0" err="1" smtClean="0">
                  <a:latin typeface="Consolas"/>
                </a:rPr>
                <a:t>iostream</a:t>
              </a:r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//Contents of </a:t>
              </a:r>
              <a:r>
                <a:rPr lang="en-GB" sz="1050" b="1" dirty="0" err="1" smtClean="0">
                  <a:latin typeface="Consolas"/>
                </a:rPr>
                <a:t>string.h</a:t>
              </a:r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//Contents of </a:t>
              </a:r>
              <a:r>
                <a:rPr lang="en-GB" sz="1050" b="1" dirty="0" err="1" smtClean="0">
                  <a:latin typeface="Consolas"/>
                </a:rPr>
                <a:t>cmath</a:t>
              </a:r>
              <a:endParaRPr lang="en-GB" sz="1050" b="1" dirty="0" smtClean="0">
                <a:latin typeface="Consolas"/>
              </a:endParaRP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class Car</a:t>
              </a:r>
            </a:p>
            <a:p>
              <a:r>
                <a:rPr lang="en-GB" sz="1050" b="1" dirty="0" smtClean="0">
                  <a:latin typeface="Consolas"/>
                </a:rPr>
                <a:t>{</a:t>
              </a:r>
            </a:p>
            <a:p>
              <a:r>
                <a:rPr lang="en-GB" sz="1050" b="1" dirty="0" smtClean="0">
                  <a:latin typeface="Consolas"/>
                </a:rPr>
                <a:t>  private:</a:t>
              </a:r>
            </a:p>
            <a:p>
              <a:r>
                <a:rPr lang="en-GB" sz="1050" b="1" dirty="0" smtClean="0">
                  <a:latin typeface="Consolas"/>
                </a:rPr>
                <a:t>    float 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public:</a:t>
              </a:r>
            </a:p>
            <a:p>
              <a:r>
                <a:rPr lang="en-GB" sz="1050" b="1" dirty="0" smtClean="0">
                  <a:latin typeface="Consolas"/>
                </a:rPr>
                <a:t>    explicit </a:t>
              </a:r>
              <a:r>
                <a:rPr lang="en-GB" sz="1050" b="1" dirty="0" err="1" smtClean="0">
                  <a:latin typeface="Consolas"/>
                </a:rPr>
                <a:t>MyClass</a:t>
              </a:r>
              <a:r>
                <a:rPr lang="en-GB" sz="1050" b="1" dirty="0" smtClean="0">
                  <a:latin typeface="Consolas"/>
                </a:rPr>
                <a:t>() : 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(120.5f) {}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  void </a:t>
              </a:r>
              <a:r>
                <a:rPr lang="en-GB" sz="1050" b="1" dirty="0" err="1" smtClean="0">
                  <a:latin typeface="Consolas"/>
                </a:rPr>
                <a:t>DisplayInfo</a:t>
              </a:r>
              <a:r>
                <a:rPr lang="en-GB" sz="1050" b="1" dirty="0" smtClean="0">
                  <a:latin typeface="Consolas"/>
                </a:rPr>
                <a:t>() </a:t>
              </a:r>
            </a:p>
            <a:p>
              <a:r>
                <a:rPr lang="en-GB" sz="1050" b="1" dirty="0" smtClean="0">
                  <a:latin typeface="Consolas"/>
                </a:rPr>
                <a:t>    {</a:t>
              </a:r>
            </a:p>
            <a:p>
              <a:r>
                <a:rPr lang="en-GB" sz="1050" b="1" dirty="0" smtClean="0">
                  <a:latin typeface="Consolas"/>
                </a:rPr>
                <a:t>      char buffer[100];</a:t>
              </a:r>
            </a:p>
            <a:p>
              <a:r>
                <a:rPr lang="en-GB" sz="1050" b="1" dirty="0" smtClean="0">
                  <a:latin typeface="Consolas"/>
                </a:rPr>
                <a:t>      </a:t>
              </a:r>
              <a:r>
                <a:rPr lang="en-GB" sz="1050" b="1" dirty="0" err="1" smtClean="0">
                  <a:latin typeface="Consolas"/>
                </a:rPr>
                <a:t>sprintf_s</a:t>
              </a:r>
              <a:r>
                <a:rPr lang="en-GB" sz="1050" b="1" dirty="0" smtClean="0">
                  <a:latin typeface="Consolas"/>
                </a:rPr>
                <a:t>(buffer, </a:t>
              </a:r>
              <a:r>
                <a:rPr lang="en-GB" sz="1050" b="1" dirty="0" err="1" smtClean="0">
                  <a:latin typeface="Consolas"/>
                </a:rPr>
                <a:t>strlen</a:t>
              </a:r>
              <a:r>
                <a:rPr lang="en-GB" sz="1050" b="1" dirty="0" smtClean="0">
                  <a:latin typeface="Consolas"/>
                </a:rPr>
                <a:t>(buffer), </a:t>
              </a:r>
            </a:p>
            <a:p>
              <a:r>
                <a:rPr lang="en-GB" sz="1050" b="1" dirty="0" smtClean="0">
                  <a:latin typeface="Consolas"/>
                </a:rPr>
                <a:t>      "My maximum speed is %.2f", ceil(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));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    </a:t>
              </a:r>
              <a:r>
                <a:rPr lang="en-GB" sz="1050" b="1" dirty="0" err="1" smtClean="0">
                  <a:latin typeface="Consolas"/>
                </a:rPr>
                <a:t>printf</a:t>
              </a:r>
              <a:r>
                <a:rPr lang="en-GB" sz="1050" b="1" dirty="0" smtClean="0">
                  <a:latin typeface="Consolas"/>
                </a:rPr>
                <a:t>(buffer);</a:t>
              </a:r>
            </a:p>
            <a:p>
              <a:r>
                <a:rPr lang="en-GB" sz="1050" b="1" dirty="0" smtClean="0">
                  <a:latin typeface="Consolas"/>
                </a:rPr>
                <a:t>    }</a:t>
              </a:r>
            </a:p>
            <a:p>
              <a:r>
                <a:rPr lang="en-GB" sz="1050" b="1" dirty="0" smtClean="0">
                  <a:latin typeface="Consolas"/>
                </a:rPr>
                <a:t>};</a:t>
              </a:r>
              <a:endParaRPr lang="en-GB" sz="1050" b="1" dirty="0" smtClean="0">
                <a:latin typeface="Times New Roman"/>
              </a:endParaRPr>
            </a:p>
            <a:p>
              <a:endParaRPr lang="en-GB" sz="1050" b="1" dirty="0" smtClean="0">
                <a:latin typeface="Times New Roman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2066" y="1575426"/>
              <a:ext cx="385765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800" b="1" dirty="0" err="1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Car.h</a:t>
              </a:r>
              <a:r>
                <a:rPr lang="en-GB" sz="18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 (After pre-processing)</a:t>
              </a:r>
              <a:endParaRPr lang="en-GB" sz="1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285720" y="1500174"/>
            <a:ext cx="8072494" cy="4500594"/>
            <a:chOff x="357158" y="1857364"/>
            <a:chExt cx="8072494" cy="4500594"/>
          </a:xfrm>
        </p:grpSpPr>
        <p:sp>
          <p:nvSpPr>
            <p:cNvPr id="31" name="Rectangle 30"/>
            <p:cNvSpPr/>
            <p:nvPr/>
          </p:nvSpPr>
          <p:spPr>
            <a:xfrm>
              <a:off x="6643702" y="3429000"/>
              <a:ext cx="1143008" cy="214314"/>
            </a:xfrm>
            <a:prstGeom prst="rect">
              <a:avLst/>
            </a:prstGeom>
            <a:solidFill>
              <a:srgbClr val="92D05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86644" y="4357694"/>
              <a:ext cx="1143008" cy="214314"/>
            </a:xfrm>
            <a:prstGeom prst="rect">
              <a:avLst/>
            </a:prstGeom>
            <a:solidFill>
              <a:srgbClr val="92D05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8662" y="4857760"/>
              <a:ext cx="3071834" cy="214314"/>
            </a:xfrm>
            <a:prstGeom prst="rect">
              <a:avLst/>
            </a:prstGeom>
            <a:solidFill>
              <a:srgbClr val="92D05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0034" y="1857364"/>
              <a:ext cx="2500330" cy="1571636"/>
            </a:xfrm>
            <a:prstGeom prst="rect">
              <a:avLst/>
            </a:prstGeom>
            <a:solidFill>
              <a:srgbClr val="92D05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7158" y="6143644"/>
              <a:ext cx="714380" cy="214314"/>
            </a:xfrm>
            <a:prstGeom prst="rect">
              <a:avLst/>
            </a:prstGeom>
            <a:solidFill>
              <a:srgbClr val="92D05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Example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2249471" y="3683002"/>
            <a:ext cx="4643470" cy="158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7"/>
          <p:cNvGrpSpPr/>
          <p:nvPr/>
        </p:nvGrpSpPr>
        <p:grpSpPr>
          <a:xfrm>
            <a:off x="357158" y="1076309"/>
            <a:ext cx="4071966" cy="2298371"/>
            <a:chOff x="285720" y="1714488"/>
            <a:chExt cx="4071966" cy="2298371"/>
          </a:xfrm>
        </p:grpSpPr>
        <p:sp>
          <p:nvSpPr>
            <p:cNvPr id="19" name="TextBox 18"/>
            <p:cNvSpPr txBox="1"/>
            <p:nvPr/>
          </p:nvSpPr>
          <p:spPr>
            <a:xfrm>
              <a:off x="285720" y="2143116"/>
              <a:ext cx="4071966" cy="1869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err="1" smtClean="0">
                  <a:latin typeface="Consolas"/>
                </a:rPr>
                <a:t>int</a:t>
              </a:r>
              <a:r>
                <a:rPr lang="en-GB" sz="1050" b="1" dirty="0" smtClean="0">
                  <a:latin typeface="Consolas"/>
                </a:rPr>
                <a:t> main(</a:t>
              </a:r>
              <a:r>
                <a:rPr lang="en-GB" sz="1050" b="1" dirty="0" err="1" smtClean="0">
                  <a:latin typeface="Consolas"/>
                </a:rPr>
                <a:t>int</a:t>
              </a:r>
              <a:r>
                <a:rPr lang="en-GB" sz="1050" b="1" dirty="0" smtClean="0">
                  <a:latin typeface="Consolas"/>
                </a:rPr>
                <a:t> </a:t>
              </a:r>
              <a:r>
                <a:rPr lang="en-GB" sz="1050" b="1" dirty="0" err="1" smtClean="0">
                  <a:latin typeface="Consolas"/>
                </a:rPr>
                <a:t>argc</a:t>
              </a:r>
              <a:r>
                <a:rPr lang="en-GB" sz="1050" b="1" dirty="0" smtClean="0">
                  <a:latin typeface="Consolas"/>
                </a:rPr>
                <a:t>, char* </a:t>
              </a:r>
              <a:r>
                <a:rPr lang="en-GB" sz="1050" b="1" dirty="0" err="1" smtClean="0">
                  <a:latin typeface="Consolas"/>
                </a:rPr>
                <a:t>argv</a:t>
              </a:r>
              <a:r>
                <a:rPr lang="en-GB" sz="1050" b="1" dirty="0" smtClean="0">
                  <a:latin typeface="Consolas"/>
                </a:rPr>
                <a:t>[])</a:t>
              </a:r>
            </a:p>
            <a:p>
              <a:r>
                <a:rPr lang="en-GB" sz="1050" b="1" dirty="0" smtClean="0">
                  <a:latin typeface="Consolas"/>
                </a:rPr>
                <a:t>{</a:t>
              </a:r>
            </a:p>
            <a:p>
              <a:r>
                <a:rPr lang="en-GB" sz="1050" b="1" dirty="0" smtClean="0">
                  <a:latin typeface="Consolas"/>
                </a:rPr>
                <a:t>  char* timestamp = __DATE__;</a:t>
              </a:r>
            </a:p>
            <a:p>
              <a:r>
                <a:rPr lang="en-GB" sz="1050" b="1" dirty="0" smtClean="0">
                  <a:latin typeface="Consolas"/>
                </a:rPr>
                <a:t>  </a:t>
              </a:r>
              <a:r>
                <a:rPr lang="en-GB" sz="1050" b="1" dirty="0" err="1" smtClean="0">
                  <a:latin typeface="Consolas"/>
                </a:rPr>
                <a:t>printf</a:t>
              </a:r>
              <a:r>
                <a:rPr lang="en-GB" sz="1050" b="1" dirty="0" smtClean="0">
                  <a:latin typeface="Consolas"/>
                </a:rPr>
                <a:t>("Last compiled: %s \</a:t>
              </a:r>
              <a:r>
                <a:rPr lang="en-GB" sz="1050" b="1" dirty="0" err="1" smtClean="0">
                  <a:latin typeface="Consolas"/>
                </a:rPr>
                <a:t>n",timestamp</a:t>
              </a:r>
              <a:r>
                <a:rPr lang="en-GB" sz="1050" b="1" dirty="0" smtClean="0">
                  <a:latin typeface="Consolas"/>
                </a:rPr>
                <a:t>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Car a;</a:t>
              </a:r>
            </a:p>
            <a:p>
              <a:r>
                <a:rPr lang="en-GB" sz="1050" b="1" dirty="0" smtClean="0">
                  <a:latin typeface="Consolas"/>
                </a:rPr>
                <a:t>  </a:t>
              </a:r>
              <a:r>
                <a:rPr lang="en-GB" sz="1050" b="1" dirty="0" err="1" smtClean="0">
                  <a:latin typeface="Consolas"/>
                </a:rPr>
                <a:t>a.DisplayInfo</a:t>
              </a:r>
              <a:r>
                <a:rPr lang="en-GB" sz="1050" b="1" dirty="0" smtClean="0">
                  <a:latin typeface="Consolas"/>
                </a:rPr>
                <a:t>();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return 0;</a:t>
              </a:r>
            </a:p>
            <a:p>
              <a:r>
                <a:rPr lang="en-GB" sz="1050" b="1" dirty="0" smtClean="0">
                  <a:latin typeface="Consolas"/>
                </a:rPr>
                <a:t>}</a:t>
              </a:r>
              <a:endParaRPr lang="en-GB" sz="1200" b="1" dirty="0" smtClean="0">
                <a:latin typeface="Times New Roman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5720" y="1714488"/>
              <a:ext cx="2214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Main.cpp</a:t>
              </a:r>
              <a:endParaRPr lang="en-GB" sz="1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43438" y="1071546"/>
            <a:ext cx="3929090" cy="5045276"/>
            <a:chOff x="214282" y="1357298"/>
            <a:chExt cx="3998022" cy="5045276"/>
          </a:xfrm>
        </p:grpSpPr>
        <p:sp>
          <p:nvSpPr>
            <p:cNvPr id="22" name="TextBox 21"/>
            <p:cNvSpPr txBox="1"/>
            <p:nvPr/>
          </p:nvSpPr>
          <p:spPr>
            <a:xfrm>
              <a:off x="285720" y="1785926"/>
              <a:ext cx="3926584" cy="4616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latin typeface="Consolas"/>
                </a:rPr>
                <a:t>class Car</a:t>
              </a:r>
            </a:p>
            <a:p>
              <a:r>
                <a:rPr lang="en-GB" sz="1050" b="1" dirty="0" smtClean="0">
                  <a:latin typeface="Consolas"/>
                </a:rPr>
                <a:t>{</a:t>
              </a:r>
            </a:p>
            <a:p>
              <a:r>
                <a:rPr lang="en-GB" sz="1050" b="1" dirty="0" smtClean="0">
                  <a:latin typeface="Consolas"/>
                </a:rPr>
                <a:t>  private:</a:t>
              </a:r>
            </a:p>
            <a:p>
              <a:r>
                <a:rPr lang="en-GB" sz="1050" b="1" dirty="0" smtClean="0">
                  <a:latin typeface="Consolas"/>
                </a:rPr>
                <a:t>    float 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public:</a:t>
              </a:r>
            </a:p>
            <a:p>
              <a:r>
                <a:rPr lang="en-GB" sz="1050" b="1" dirty="0" smtClean="0">
                  <a:latin typeface="Consolas"/>
                </a:rPr>
                <a:t>    explicit </a:t>
              </a:r>
              <a:r>
                <a:rPr lang="en-GB" sz="1050" b="1" dirty="0" err="1" smtClean="0">
                  <a:latin typeface="Consolas"/>
                </a:rPr>
                <a:t>MyClass</a:t>
              </a:r>
              <a:r>
                <a:rPr lang="en-GB" sz="1050" b="1" dirty="0" smtClean="0">
                  <a:latin typeface="Consolas"/>
                </a:rPr>
                <a:t>() : 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(120.5f) {}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  void </a:t>
              </a:r>
              <a:r>
                <a:rPr lang="en-GB" sz="1050" b="1" dirty="0" err="1" smtClean="0">
                  <a:latin typeface="Consolas"/>
                </a:rPr>
                <a:t>DisplayInfo</a:t>
              </a:r>
              <a:r>
                <a:rPr lang="en-GB" sz="1050" b="1" dirty="0" smtClean="0">
                  <a:latin typeface="Consolas"/>
                </a:rPr>
                <a:t>() </a:t>
              </a:r>
            </a:p>
            <a:p>
              <a:r>
                <a:rPr lang="en-GB" sz="1050" b="1" dirty="0" smtClean="0">
                  <a:latin typeface="Consolas"/>
                </a:rPr>
                <a:t>    {</a:t>
              </a:r>
            </a:p>
            <a:p>
              <a:r>
                <a:rPr lang="en-GB" sz="1050" b="1" dirty="0" smtClean="0">
                  <a:latin typeface="Consolas"/>
                </a:rPr>
                <a:t>      char buffer[100];</a:t>
              </a:r>
            </a:p>
            <a:p>
              <a:r>
                <a:rPr lang="en-GB" sz="1050" b="1" dirty="0" smtClean="0">
                  <a:latin typeface="Consolas"/>
                </a:rPr>
                <a:t>      </a:t>
              </a:r>
              <a:r>
                <a:rPr lang="en-GB" sz="1050" b="1" dirty="0" err="1" smtClean="0">
                  <a:latin typeface="Consolas"/>
                </a:rPr>
                <a:t>sprintf_s</a:t>
              </a:r>
              <a:r>
                <a:rPr lang="en-GB" sz="1050" b="1" dirty="0" smtClean="0">
                  <a:latin typeface="Consolas"/>
                </a:rPr>
                <a:t>(buffer, </a:t>
              </a:r>
              <a:r>
                <a:rPr lang="en-GB" sz="1050" b="1" dirty="0" err="1" smtClean="0">
                  <a:latin typeface="Consolas"/>
                </a:rPr>
                <a:t>strlen</a:t>
              </a:r>
              <a:r>
                <a:rPr lang="en-GB" sz="1050" b="1" dirty="0" smtClean="0">
                  <a:latin typeface="Consolas"/>
                </a:rPr>
                <a:t>(buffer), </a:t>
              </a:r>
            </a:p>
            <a:p>
              <a:r>
                <a:rPr lang="en-GB" sz="1050" b="1" dirty="0" smtClean="0">
                  <a:latin typeface="Consolas"/>
                </a:rPr>
                <a:t>      "My maximum speed is %.2f", ceil(</a:t>
              </a:r>
              <a:r>
                <a:rPr lang="en-GB" sz="1050" b="1" dirty="0" err="1" smtClean="0">
                  <a:latin typeface="Consolas"/>
                </a:rPr>
                <a:t>m_speed</a:t>
              </a:r>
              <a:r>
                <a:rPr lang="en-GB" sz="1050" b="1" dirty="0" smtClean="0">
                  <a:latin typeface="Consolas"/>
                </a:rPr>
                <a:t>));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    </a:t>
              </a:r>
              <a:r>
                <a:rPr lang="en-GB" sz="1050" b="1" dirty="0" err="1" smtClean="0">
                  <a:latin typeface="Consolas"/>
                </a:rPr>
                <a:t>printf</a:t>
              </a:r>
              <a:r>
                <a:rPr lang="en-GB" sz="1050" b="1" dirty="0" smtClean="0">
                  <a:latin typeface="Consolas"/>
                </a:rPr>
                <a:t>(buffer);</a:t>
              </a:r>
            </a:p>
            <a:p>
              <a:r>
                <a:rPr lang="en-GB" sz="1050" b="1" dirty="0" smtClean="0">
                  <a:latin typeface="Consolas"/>
                </a:rPr>
                <a:t>    }</a:t>
              </a:r>
            </a:p>
            <a:p>
              <a:r>
                <a:rPr lang="en-GB" sz="1050" b="1" dirty="0" smtClean="0">
                  <a:latin typeface="Consolas"/>
                </a:rPr>
                <a:t>};</a:t>
              </a:r>
              <a:endParaRPr lang="en-GB" sz="1050" b="1" dirty="0" smtClean="0">
                <a:latin typeface="Times New Roman"/>
              </a:endParaRP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err="1" smtClean="0">
                  <a:latin typeface="Consolas"/>
                </a:rPr>
                <a:t>int</a:t>
              </a:r>
              <a:r>
                <a:rPr lang="en-GB" sz="1050" b="1" dirty="0" smtClean="0">
                  <a:latin typeface="Consolas"/>
                </a:rPr>
                <a:t> main(</a:t>
              </a:r>
              <a:r>
                <a:rPr lang="en-GB" sz="1050" b="1" dirty="0" err="1" smtClean="0">
                  <a:latin typeface="Consolas"/>
                </a:rPr>
                <a:t>int</a:t>
              </a:r>
              <a:r>
                <a:rPr lang="en-GB" sz="1050" b="1" dirty="0" smtClean="0">
                  <a:latin typeface="Consolas"/>
                </a:rPr>
                <a:t> </a:t>
              </a:r>
              <a:r>
                <a:rPr lang="en-GB" sz="1050" b="1" dirty="0" err="1" smtClean="0">
                  <a:latin typeface="Consolas"/>
                </a:rPr>
                <a:t>argc</a:t>
              </a:r>
              <a:r>
                <a:rPr lang="en-GB" sz="1050" b="1" dirty="0" smtClean="0">
                  <a:latin typeface="Consolas"/>
                </a:rPr>
                <a:t>, char* </a:t>
              </a:r>
              <a:r>
                <a:rPr lang="en-GB" sz="1050" b="1" dirty="0" err="1" smtClean="0">
                  <a:latin typeface="Consolas"/>
                </a:rPr>
                <a:t>argv</a:t>
              </a:r>
              <a:r>
                <a:rPr lang="en-GB" sz="1050" b="1" dirty="0" smtClean="0">
                  <a:latin typeface="Consolas"/>
                </a:rPr>
                <a:t>[])</a:t>
              </a:r>
            </a:p>
            <a:p>
              <a:r>
                <a:rPr lang="en-GB" sz="1050" b="1" dirty="0" smtClean="0">
                  <a:latin typeface="Consolas"/>
                </a:rPr>
                <a:t>{</a:t>
              </a:r>
            </a:p>
            <a:p>
              <a:r>
                <a:rPr lang="en-GB" sz="1050" b="1" dirty="0" smtClean="0">
                  <a:latin typeface="Consolas"/>
                </a:rPr>
                <a:t>  char* timestamp = "Feb 10 2010";</a:t>
              </a:r>
            </a:p>
            <a:p>
              <a:r>
                <a:rPr lang="en-GB" sz="1050" b="1" dirty="0" smtClean="0">
                  <a:latin typeface="Consolas"/>
                </a:rPr>
                <a:t>  </a:t>
              </a:r>
              <a:r>
                <a:rPr lang="en-GB" sz="1050" b="1" dirty="0" err="1" smtClean="0">
                  <a:latin typeface="Consolas"/>
                </a:rPr>
                <a:t>printf</a:t>
              </a:r>
              <a:r>
                <a:rPr lang="en-GB" sz="1050" b="1" dirty="0" smtClean="0">
                  <a:latin typeface="Consolas"/>
                </a:rPr>
                <a:t>("Last compiled: %s \</a:t>
              </a:r>
              <a:r>
                <a:rPr lang="en-GB" sz="1050" b="1" dirty="0" err="1" smtClean="0">
                  <a:latin typeface="Consolas"/>
                </a:rPr>
                <a:t>n",timestamp</a:t>
              </a:r>
              <a:r>
                <a:rPr lang="en-GB" sz="1050" b="1" dirty="0" smtClean="0">
                  <a:latin typeface="Consolas"/>
                </a:rPr>
                <a:t>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Car a;</a:t>
              </a:r>
            </a:p>
            <a:p>
              <a:r>
                <a:rPr lang="en-GB" sz="1050" b="1" dirty="0" smtClean="0">
                  <a:latin typeface="Consolas"/>
                </a:rPr>
                <a:t>  </a:t>
              </a:r>
              <a:r>
                <a:rPr lang="en-GB" sz="1050" b="1" dirty="0" err="1" smtClean="0">
                  <a:latin typeface="Consolas"/>
                </a:rPr>
                <a:t>a.DisplayInfo</a:t>
              </a:r>
              <a:r>
                <a:rPr lang="en-GB" sz="1050" b="1" dirty="0" smtClean="0">
                  <a:latin typeface="Consolas"/>
                </a:rPr>
                <a:t>();</a:t>
              </a:r>
            </a:p>
            <a:p>
              <a:endParaRPr lang="en-GB" sz="1050" b="1" dirty="0" smtClean="0">
                <a:latin typeface="Consolas"/>
              </a:endParaRPr>
            </a:p>
            <a:p>
              <a:r>
                <a:rPr lang="en-GB" sz="1050" b="1" dirty="0" smtClean="0">
                  <a:latin typeface="Consolas"/>
                </a:rPr>
                <a:t>  return 0;</a:t>
              </a:r>
            </a:p>
            <a:p>
              <a:r>
                <a:rPr lang="en-GB" sz="1050" b="1" dirty="0" smtClean="0">
                  <a:latin typeface="Consolas"/>
                </a:rPr>
                <a:t>}</a:t>
              </a:r>
              <a:endParaRPr lang="en-GB" sz="1200" b="1" dirty="0" smtClean="0">
                <a:latin typeface="Times New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4282" y="1357298"/>
              <a:ext cx="3998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Main.cpp (After pre-processing)</a:t>
              </a:r>
              <a:endParaRPr lang="en-GB" sz="1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215074" y="4714884"/>
            <a:ext cx="1071570" cy="214314"/>
          </a:xfrm>
          <a:prstGeom prst="rect">
            <a:avLst/>
          </a:prstGeom>
          <a:solidFill>
            <a:srgbClr val="92D05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Pre-Processor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Summary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214282" y="1285860"/>
            <a:ext cx="8143932" cy="2178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Doesn’t analyze the code.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Doesn’t compile any code.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Doesn’t inline function (decision made by compiler).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Happens before any syntax checks are carried out.</a:t>
            </a:r>
          </a:p>
          <a:p>
            <a:pPr marL="411480" lvl="0" indent="-342900" eaLnBrk="1" fontAlgn="auto" hangingPunct="1">
              <a:lnSpc>
                <a:spcPct val="114000"/>
              </a:lnSpc>
              <a:spcBef>
                <a:spcPts val="700"/>
              </a:spcBef>
              <a:spcAft>
                <a:spcPts val="0"/>
              </a:spcAft>
              <a:buSzPct val="95000"/>
              <a:buFont typeface="Arial" pitchFamily="34" charset="0"/>
              <a:buChar char="•"/>
              <a:defRPr/>
            </a:pPr>
            <a:endParaRPr lang="en-GB" sz="20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338" name="Picture 2" descr="L:\data\dropbox\SHU_Presentation\material\sn_images\PS3+Controller_angle-A.jpg"/>
          <p:cNvPicPr>
            <a:picLocks noChangeAspect="1" noChangeArrowheads="1"/>
          </p:cNvPicPr>
          <p:nvPr/>
        </p:nvPicPr>
        <p:blipFill>
          <a:blip r:embed="rId3" cstate="print"/>
          <a:srcRect l="6834" t="12948" b="13680"/>
          <a:stretch>
            <a:fillRect/>
          </a:stretch>
        </p:blipFill>
        <p:spPr bwMode="auto">
          <a:xfrm>
            <a:off x="6715140" y="4429132"/>
            <a:ext cx="1947890" cy="12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214282" y="1285860"/>
            <a:ext cx="8143932" cy="29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What does the compiler do?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Traditionally works on one translation unit at a time.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Transforms human readable code into machine executable operations.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Bridges the semantic gap between man and machine.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Applies optimizations to the code we write.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Organizes parts of our program into sections.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Creates a re-locatable object file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per execution unit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(which can be linked to form libraries, DLLs and executables).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L:\data\dropbox\SHU_Presentation\material\sn_images\PS3+Controller_angle-A.jpg"/>
          <p:cNvPicPr>
            <a:picLocks noChangeAspect="1" noChangeArrowheads="1"/>
          </p:cNvPicPr>
          <p:nvPr/>
        </p:nvPicPr>
        <p:blipFill>
          <a:blip r:embed="rId3" cstate="print"/>
          <a:srcRect l="6834" t="12948" b="13680"/>
          <a:stretch>
            <a:fillRect/>
          </a:stretch>
        </p:blipFill>
        <p:spPr bwMode="auto">
          <a:xfrm>
            <a:off x="6715140" y="4429132"/>
            <a:ext cx="1947890" cy="12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214282" y="1285860"/>
            <a:ext cx="8143932" cy="3583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How do compilers achieve this?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Lexical analysis on source code.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Syntax checking.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Construction of symbol table.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Intermediate representations of program in memory such as AST (Abstract Syntax Tree) and CFG (Control Flow Graph).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Analysis of program flow, data usage, operations  and branching  conditions to form optimizations  (–Ox).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Different ways of optimizing based on the desired result (e.g. fastest code Vs smallest code).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Splits program into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sections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used by the linker to combine modules.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2" descr="L:\data\dropbox\SHU_Presentation\material\sn_images\PS3+Controller_angle-A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34" t="12948" b="13680"/>
          <a:stretch>
            <a:fillRect/>
          </a:stretch>
        </p:blipFill>
        <p:spPr bwMode="auto">
          <a:xfrm>
            <a:off x="6858016" y="5357826"/>
            <a:ext cx="1947890" cy="12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Compile Process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8" name="Group 359"/>
          <p:cNvGrpSpPr/>
          <p:nvPr/>
        </p:nvGrpSpPr>
        <p:grpSpPr>
          <a:xfrm>
            <a:off x="3038462" y="604818"/>
            <a:ext cx="2838471" cy="4038628"/>
            <a:chOff x="447645" y="1176322"/>
            <a:chExt cx="2838471" cy="4038628"/>
          </a:xfrm>
        </p:grpSpPr>
        <p:grpSp>
          <p:nvGrpSpPr>
            <p:cNvPr id="9" name="Group 26"/>
            <p:cNvGrpSpPr/>
            <p:nvPr/>
          </p:nvGrpSpPr>
          <p:grpSpPr>
            <a:xfrm>
              <a:off x="447645" y="1176322"/>
              <a:ext cx="2838471" cy="461665"/>
              <a:chOff x="877067" y="3462338"/>
              <a:chExt cx="2838471" cy="461665"/>
            </a:xfrm>
          </p:grpSpPr>
          <p:grpSp>
            <p:nvGrpSpPr>
              <p:cNvPr id="59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2" name="TextBox 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ApplicationLog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</a:t>
                </a:r>
                <a:endParaRPr lang="en-GB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0" name="Group 60"/>
            <p:cNvGrpSpPr/>
            <p:nvPr/>
          </p:nvGrpSpPr>
          <p:grpSpPr>
            <a:xfrm>
              <a:off x="785786" y="1857364"/>
              <a:ext cx="964036" cy="785818"/>
              <a:chOff x="642910" y="1857364"/>
              <a:chExt cx="964036" cy="785818"/>
            </a:xfrm>
          </p:grpSpPr>
          <p:grpSp>
            <p:nvGrpSpPr>
              <p:cNvPr id="49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5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1.1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1" name="Group 61"/>
            <p:cNvGrpSpPr/>
            <p:nvPr/>
          </p:nvGrpSpPr>
          <p:grpSpPr>
            <a:xfrm>
              <a:off x="785786" y="2643182"/>
              <a:ext cx="964036" cy="785818"/>
              <a:chOff x="642910" y="1857364"/>
              <a:chExt cx="964036" cy="785818"/>
            </a:xfrm>
          </p:grpSpPr>
          <p:grpSp>
            <p:nvGrpSpPr>
              <p:cNvPr id="39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4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1.2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2" name="Group 72"/>
            <p:cNvGrpSpPr/>
            <p:nvPr/>
          </p:nvGrpSpPr>
          <p:grpSpPr>
            <a:xfrm>
              <a:off x="781024" y="3500438"/>
              <a:ext cx="964036" cy="785818"/>
              <a:chOff x="642910" y="1857364"/>
              <a:chExt cx="964036" cy="785818"/>
            </a:xfrm>
          </p:grpSpPr>
          <p:grpSp>
            <p:nvGrpSpPr>
              <p:cNvPr id="29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3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1.3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3" name="Group 83"/>
            <p:cNvGrpSpPr/>
            <p:nvPr/>
          </p:nvGrpSpPr>
          <p:grpSpPr>
            <a:xfrm>
              <a:off x="821882" y="4429132"/>
              <a:ext cx="964036" cy="785818"/>
              <a:chOff x="642910" y="1857364"/>
              <a:chExt cx="964036" cy="785818"/>
            </a:xfrm>
          </p:grpSpPr>
          <p:grpSp>
            <p:nvGrpSpPr>
              <p:cNvPr id="19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2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5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6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1.4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 rot="5400000">
              <a:off x="-996989" y="3249611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3860" y="2257417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3860" y="30702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42910" y="3927478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4335" y="485776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360"/>
          <p:cNvGrpSpPr/>
          <p:nvPr/>
        </p:nvGrpSpPr>
        <p:grpSpPr>
          <a:xfrm>
            <a:off x="4662487" y="581005"/>
            <a:ext cx="2838471" cy="4029103"/>
            <a:chOff x="2071670" y="1152509"/>
            <a:chExt cx="2838471" cy="4029103"/>
          </a:xfrm>
        </p:grpSpPr>
        <p:grpSp>
          <p:nvGrpSpPr>
            <p:cNvPr id="64" name="Group 31"/>
            <p:cNvGrpSpPr/>
            <p:nvPr/>
          </p:nvGrpSpPr>
          <p:grpSpPr>
            <a:xfrm>
              <a:off x="2071670" y="1152509"/>
              <a:ext cx="2838471" cy="461665"/>
              <a:chOff x="877067" y="3462338"/>
              <a:chExt cx="2838471" cy="461665"/>
            </a:xfrm>
          </p:grpSpPr>
          <p:grpSp>
            <p:nvGrpSpPr>
              <p:cNvPr id="114" name="Group 4"/>
              <p:cNvGrpSpPr/>
              <p:nvPr/>
            </p:nvGrpSpPr>
            <p:grpSpPr>
              <a:xfrm>
                <a:off x="1143770" y="3515055"/>
                <a:ext cx="2571768" cy="271135"/>
                <a:chOff x="1071538" y="1586229"/>
                <a:chExt cx="2571768" cy="271135"/>
              </a:xfrm>
              <a:effectLst>
                <a:reflection blurRad="6350" stA="50000" endA="300" endPos="55000" dir="5400000" sy="-100000" algn="bl" rotWithShape="0"/>
              </a:effectLst>
            </p:grpSpPr>
            <p:pic>
              <p:nvPicPr>
                <p:cNvPr id="116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1538" y="1595425"/>
                  <a:ext cx="305596" cy="26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7" name="TextBox 116"/>
                <p:cNvSpPr txBox="1"/>
                <p:nvPr/>
              </p:nvSpPr>
              <p:spPr>
                <a:xfrm>
                  <a:off x="1285852" y="1586229"/>
                  <a:ext cx="23574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b="1" dirty="0" err="1" smtClean="0">
                      <a:latin typeface="Calibri" pitchFamily="34" charset="0"/>
                      <a:cs typeface="Calibri" pitchFamily="34" charset="0"/>
                    </a:rPr>
                    <a:t>RenderSystem</a:t>
                  </a:r>
                  <a:endParaRPr lang="en-GB" sz="11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>
                <a:off x="877067" y="3462338"/>
                <a:ext cx="428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</a:t>
                </a:r>
                <a:endParaRPr lang="en-GB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65" name="Group 163"/>
            <p:cNvGrpSpPr/>
            <p:nvPr/>
          </p:nvGrpSpPr>
          <p:grpSpPr>
            <a:xfrm>
              <a:off x="2428860" y="1824026"/>
              <a:ext cx="964036" cy="785818"/>
              <a:chOff x="642910" y="1857364"/>
              <a:chExt cx="964036" cy="785818"/>
            </a:xfrm>
          </p:grpSpPr>
          <p:grpSp>
            <p:nvGrpSpPr>
              <p:cNvPr id="104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10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1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1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1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1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2.1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66" name="Group 174"/>
            <p:cNvGrpSpPr/>
            <p:nvPr/>
          </p:nvGrpSpPr>
          <p:grpSpPr>
            <a:xfrm>
              <a:off x="2428860" y="2609844"/>
              <a:ext cx="964036" cy="785818"/>
              <a:chOff x="642910" y="1857364"/>
              <a:chExt cx="964036" cy="785818"/>
            </a:xfrm>
          </p:grpSpPr>
          <p:grpSp>
            <p:nvGrpSpPr>
              <p:cNvPr id="94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9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2.2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67" name="Group 185"/>
            <p:cNvGrpSpPr/>
            <p:nvPr/>
          </p:nvGrpSpPr>
          <p:grpSpPr>
            <a:xfrm>
              <a:off x="2424098" y="3467100"/>
              <a:ext cx="964036" cy="785818"/>
              <a:chOff x="642910" y="1857364"/>
              <a:chExt cx="964036" cy="785818"/>
            </a:xfrm>
          </p:grpSpPr>
          <p:grpSp>
            <p:nvGrpSpPr>
              <p:cNvPr id="84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8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2.3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68" name="Group 196"/>
            <p:cNvGrpSpPr/>
            <p:nvPr/>
          </p:nvGrpSpPr>
          <p:grpSpPr>
            <a:xfrm>
              <a:off x="2464956" y="4395794"/>
              <a:ext cx="964036" cy="785818"/>
              <a:chOff x="642910" y="1857364"/>
              <a:chExt cx="964036" cy="785818"/>
            </a:xfrm>
          </p:grpSpPr>
          <p:grpSp>
            <p:nvGrpSpPr>
              <p:cNvPr id="74" name="Group 57"/>
              <p:cNvGrpSpPr/>
              <p:nvPr/>
            </p:nvGrpSpPr>
            <p:grpSpPr>
              <a:xfrm>
                <a:off x="1100113" y="1857364"/>
                <a:ext cx="506833" cy="785818"/>
                <a:chOff x="1100114" y="1857364"/>
                <a:chExt cx="506833" cy="785818"/>
              </a:xfrm>
            </p:grpSpPr>
            <p:sp>
              <p:nvSpPr>
                <p:cNvPr id="77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100114" y="2109778"/>
                  <a:ext cx="214314" cy="286757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5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78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79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357290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0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1857364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1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071678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2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285992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3" name="Document"/>
                <p:cNvSpPr>
                  <a:spLocks noEditPoints="1" noChangeArrowheads="1"/>
                </p:cNvSpPr>
                <p:nvPr/>
              </p:nvSpPr>
              <p:spPr bwMode="auto">
                <a:xfrm>
                  <a:off x="1500166" y="2500306"/>
                  <a:ext cx="106781" cy="142876"/>
                </a:xfrm>
                <a:custGeom>
                  <a:avLst/>
                  <a:gdLst>
                    <a:gd name="T0" fmla="*/ 10757 w 21600"/>
                    <a:gd name="T1" fmla="*/ 21632 h 21600"/>
                    <a:gd name="T2" fmla="*/ 85 w 21600"/>
                    <a:gd name="T3" fmla="*/ 10849 h 21600"/>
                    <a:gd name="T4" fmla="*/ 10757 w 21600"/>
                    <a:gd name="T5" fmla="*/ 81 h 21600"/>
                    <a:gd name="T6" fmla="*/ 21706 w 21600"/>
                    <a:gd name="T7" fmla="*/ 10652 h 21600"/>
                    <a:gd name="T8" fmla="*/ 10757 w 21600"/>
                    <a:gd name="T9" fmla="*/ 21632 h 21600"/>
                    <a:gd name="T10" fmla="*/ 0 w 21600"/>
                    <a:gd name="T11" fmla="*/ 0 h 21600"/>
                    <a:gd name="T12" fmla="*/ 21600 w 21600"/>
                    <a:gd name="T13" fmla="*/ 0 h 21600"/>
                    <a:gd name="T14" fmla="*/ 21600 w 21600"/>
                    <a:gd name="T15" fmla="*/ 21600 h 21600"/>
                    <a:gd name="T16" fmla="*/ 977 w 21600"/>
                    <a:gd name="T17" fmla="*/ 818 h 21600"/>
                    <a:gd name="T18" fmla="*/ 20622 w 21600"/>
                    <a:gd name="T19" fmla="*/ 16429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0757" y="21632"/>
                      </a:moveTo>
                      <a:lnTo>
                        <a:pt x="5187" y="21632"/>
                      </a:lnTo>
                      <a:lnTo>
                        <a:pt x="85" y="17509"/>
                      </a:lnTo>
                      <a:lnTo>
                        <a:pt x="85" y="10849"/>
                      </a:lnTo>
                      <a:lnTo>
                        <a:pt x="85" y="81"/>
                      </a:lnTo>
                      <a:lnTo>
                        <a:pt x="10757" y="81"/>
                      </a:lnTo>
                      <a:lnTo>
                        <a:pt x="21706" y="81"/>
                      </a:lnTo>
                      <a:lnTo>
                        <a:pt x="21706" y="10652"/>
                      </a:lnTo>
                      <a:lnTo>
                        <a:pt x="21706" y="21632"/>
                      </a:lnTo>
                      <a:lnTo>
                        <a:pt x="10757" y="21632"/>
                      </a:lnTo>
                      <a:close/>
                    </a:path>
                    <a:path w="21600" h="21600">
                      <a:moveTo>
                        <a:pt x="85" y="17509"/>
                      </a:moveTo>
                      <a:lnTo>
                        <a:pt x="5187" y="17509"/>
                      </a:lnTo>
                      <a:lnTo>
                        <a:pt x="5187" y="21632"/>
                      </a:lnTo>
                      <a:lnTo>
                        <a:pt x="85" y="175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642910" y="205953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2.4</a:t>
                </a:r>
                <a:endParaRPr lang="en-GB" sz="18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000100" y="2095820"/>
                <a:ext cx="428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err="1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cpp</a:t>
                </a:r>
                <a:endParaRPr lang="en-GB" sz="11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cxnSp>
          <p:nvCxnSpPr>
            <p:cNvPr id="69" name="Straight Connector 68"/>
            <p:cNvCxnSpPr/>
            <p:nvPr/>
          </p:nvCxnSpPr>
          <p:spPr>
            <a:xfrm rot="5400000">
              <a:off x="646085" y="3216273"/>
              <a:ext cx="3214710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266934" y="2224079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266934" y="3036884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285984" y="3894140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257409" y="4824422"/>
              <a:ext cx="214314" cy="1588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Flowchart: Display 117"/>
          <p:cNvSpPr/>
          <p:nvPr/>
        </p:nvSpPr>
        <p:spPr>
          <a:xfrm>
            <a:off x="2643206" y="1152509"/>
            <a:ext cx="2071734" cy="928694"/>
          </a:xfrm>
          <a:prstGeom prst="flowChartDisplay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COMPILER</a:t>
            </a:r>
            <a:endParaRPr lang="en-GB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Flowchart: Display 118"/>
          <p:cNvSpPr/>
          <p:nvPr/>
        </p:nvSpPr>
        <p:spPr>
          <a:xfrm>
            <a:off x="2643206" y="2000240"/>
            <a:ext cx="2071734" cy="928694"/>
          </a:xfrm>
          <a:prstGeom prst="flowChartDisplay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COMPILER</a:t>
            </a:r>
          </a:p>
          <a:p>
            <a:pPr algn="ctr"/>
            <a:endParaRPr lang="en-GB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" name="Flowchart: Display 119"/>
          <p:cNvSpPr/>
          <p:nvPr/>
        </p:nvSpPr>
        <p:spPr>
          <a:xfrm>
            <a:off x="2643206" y="2857496"/>
            <a:ext cx="2071734" cy="928694"/>
          </a:xfrm>
          <a:prstGeom prst="flowChartDisplay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COMPILER</a:t>
            </a:r>
          </a:p>
          <a:p>
            <a:pPr algn="ctr"/>
            <a:endParaRPr lang="en-GB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1" name="Flowchart: Display 120"/>
          <p:cNvSpPr/>
          <p:nvPr/>
        </p:nvSpPr>
        <p:spPr>
          <a:xfrm>
            <a:off x="4429124" y="1152509"/>
            <a:ext cx="2071734" cy="928694"/>
          </a:xfrm>
          <a:prstGeom prst="flowChartDisplay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COMPILER</a:t>
            </a:r>
          </a:p>
          <a:p>
            <a:pPr algn="ctr"/>
            <a:endParaRPr lang="en-GB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2" name="Flowchart: Display 121"/>
          <p:cNvSpPr/>
          <p:nvPr/>
        </p:nvSpPr>
        <p:spPr>
          <a:xfrm>
            <a:off x="4429124" y="2000240"/>
            <a:ext cx="2071734" cy="928694"/>
          </a:xfrm>
          <a:prstGeom prst="flowChartDisplay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COMPILER</a:t>
            </a:r>
          </a:p>
          <a:p>
            <a:pPr algn="ctr"/>
            <a:endParaRPr lang="en-GB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3" name="Flowchart: Display 122"/>
          <p:cNvSpPr/>
          <p:nvPr/>
        </p:nvSpPr>
        <p:spPr>
          <a:xfrm>
            <a:off x="4429124" y="2857496"/>
            <a:ext cx="2071734" cy="928694"/>
          </a:xfrm>
          <a:prstGeom prst="flowChartDisplay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COMPILER</a:t>
            </a:r>
          </a:p>
          <a:p>
            <a:pPr algn="ctr"/>
            <a:endParaRPr lang="en-GB" sz="16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2857488" y="5519756"/>
            <a:ext cx="1071570" cy="909640"/>
            <a:chOff x="247620" y="5643578"/>
            <a:chExt cx="1071570" cy="909640"/>
          </a:xfrm>
        </p:grpSpPr>
        <p:pic>
          <p:nvPicPr>
            <p:cNvPr id="125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26" name="TextBox 125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1.1.obj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689026" y="5496896"/>
            <a:ext cx="1071570" cy="909640"/>
            <a:chOff x="247620" y="5643578"/>
            <a:chExt cx="1071570" cy="909640"/>
          </a:xfrm>
        </p:grpSpPr>
        <p:pic>
          <p:nvPicPr>
            <p:cNvPr id="128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29" name="TextBox 128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1.2.obj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500562" y="5437840"/>
            <a:ext cx="1071570" cy="909640"/>
            <a:chOff x="247620" y="5643578"/>
            <a:chExt cx="1071570" cy="909640"/>
          </a:xfrm>
        </p:grpSpPr>
        <p:pic>
          <p:nvPicPr>
            <p:cNvPr id="131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32" name="TextBox 131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1.3.obj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286380" y="5367350"/>
            <a:ext cx="1071570" cy="909640"/>
            <a:chOff x="247620" y="5643578"/>
            <a:chExt cx="1071570" cy="909640"/>
          </a:xfrm>
        </p:grpSpPr>
        <p:pic>
          <p:nvPicPr>
            <p:cNvPr id="134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35" name="TextBox 134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1.4.obj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143636" y="5237810"/>
            <a:ext cx="1071570" cy="909640"/>
            <a:chOff x="247620" y="5643578"/>
            <a:chExt cx="1071570" cy="909640"/>
          </a:xfrm>
        </p:grpSpPr>
        <p:pic>
          <p:nvPicPr>
            <p:cNvPr id="1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38" name="TextBox 137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2.1.obj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853254" y="5137796"/>
            <a:ext cx="1071570" cy="909640"/>
            <a:chOff x="247620" y="5643578"/>
            <a:chExt cx="1071570" cy="909640"/>
          </a:xfrm>
        </p:grpSpPr>
        <p:pic>
          <p:nvPicPr>
            <p:cNvPr id="140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41" name="TextBox 140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2.2.obj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582874" y="5045408"/>
            <a:ext cx="1071570" cy="909640"/>
            <a:chOff x="247620" y="5643578"/>
            <a:chExt cx="1071570" cy="909640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44" name="TextBox 143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2.3.obj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86776" y="5000636"/>
            <a:ext cx="1071570" cy="909640"/>
            <a:chOff x="247620" y="5643578"/>
            <a:chExt cx="1071570" cy="909640"/>
          </a:xfrm>
        </p:grpSpPr>
        <p:pic>
          <p:nvPicPr>
            <p:cNvPr id="146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034" y="6000768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47" name="TextBox 146"/>
            <p:cNvSpPr txBox="1"/>
            <p:nvPr/>
          </p:nvSpPr>
          <p:spPr>
            <a:xfrm>
              <a:off x="247620" y="564357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2.4.obj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667E-6 L 3.88889E-6 0.12592 " pathEditMode="relative" ptsTypes="AA">
                                      <p:cBhvr>
                                        <p:cTn id="2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667E-6 L 3.88889E-6 0.12592 " pathEditMode="relative" ptsTypes="AA">
                                      <p:cBhvr>
                                        <p:cTn id="3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667E-6 L 3.88889E-6 0.12592 " pathEditMode="relative" ptsTypes="AA">
                                      <p:cBhvr>
                                        <p:cTn id="4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667E-6 L 3.88889E-6 0.12592 " pathEditMode="relative" ptsTypes="AA">
                                      <p:cBhvr>
                                        <p:cTn id="6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667E-6 L 3.88889E-6 0.12592 " pathEditMode="relative" ptsTypes="AA">
                                      <p:cBhvr>
                                        <p:cTn id="8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500"/>
                            </p:stCondLst>
                            <p:childTnLst>
                              <p:par>
                                <p:cTn id="9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667E-6 L 3.88889E-6 0.12592 " pathEditMode="relative" ptsTypes="AA">
                                      <p:cBhvr>
                                        <p:cTn id="9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8" grpId="1" animBg="1"/>
      <p:bldP spid="118" grpId="2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Compiler Internals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7158" y="1142984"/>
            <a:ext cx="8286808" cy="50006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Compiler Driver</a:t>
            </a:r>
            <a:endParaRPr lang="en-GB" sz="2800" b="1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7158" y="1643050"/>
            <a:ext cx="8358246" cy="2357454"/>
            <a:chOff x="357158" y="1785926"/>
            <a:chExt cx="8429684" cy="2357454"/>
          </a:xfrm>
        </p:grpSpPr>
        <p:sp>
          <p:nvSpPr>
            <p:cNvPr id="10" name="Rectangle 9"/>
            <p:cNvSpPr/>
            <p:nvPr/>
          </p:nvSpPr>
          <p:spPr>
            <a:xfrm>
              <a:off x="357158" y="2071678"/>
              <a:ext cx="8429684" cy="2071702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3200" b="1" i="1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Compiler Front End</a:t>
              </a:r>
              <a:endParaRPr lang="en-GB" sz="32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4247781" y="1785926"/>
              <a:ext cx="571504" cy="428628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7158" y="2285992"/>
            <a:ext cx="2000264" cy="1584907"/>
            <a:chOff x="357158" y="2428868"/>
            <a:chExt cx="2000264" cy="1584907"/>
          </a:xfrm>
        </p:grpSpPr>
        <p:pic>
          <p:nvPicPr>
            <p:cNvPr id="14" name="Picture 1" descr="C:\Users\tom\AppData\Local\Microsoft\Windows\Temporary Internet Files\Content.IE5\K845DA0Y\MCj044173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2428868"/>
              <a:ext cx="1214446" cy="1214446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357158" y="3429000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Lexical Analysis &amp; Syntax checking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43108" y="2571744"/>
            <a:ext cx="2240558" cy="1291532"/>
            <a:chOff x="2143108" y="2714620"/>
            <a:chExt cx="2240558" cy="1291532"/>
          </a:xfrm>
        </p:grpSpPr>
        <p:pic>
          <p:nvPicPr>
            <p:cNvPr id="17" name="Picture 3" descr="http://www.codeproject.com/KB/miscctrl/csharptreeviewtraverse/screenshot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85984" y="2714620"/>
              <a:ext cx="2097682" cy="1214446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2143108" y="2928934"/>
              <a:ext cx="17145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Construction of AST and other internal structures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0430" y="2428868"/>
            <a:ext cx="2000264" cy="1442031"/>
            <a:chOff x="3500430" y="2571744"/>
            <a:chExt cx="2000264" cy="1442031"/>
          </a:xfrm>
        </p:grpSpPr>
        <p:pic>
          <p:nvPicPr>
            <p:cNvPr id="20" name="Picture 4" descr="C:\Users\tom\AppData\Local\Microsoft\Windows\Temporary Internet Files\Content.IE5\K845DA0Y\MCj0434801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00496" y="2571744"/>
              <a:ext cx="1000132" cy="1000132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3500430" y="3429000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Construction of symbol table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14942" y="2428868"/>
            <a:ext cx="1857388" cy="1442031"/>
            <a:chOff x="5214942" y="2571744"/>
            <a:chExt cx="1857388" cy="1442031"/>
          </a:xfrm>
        </p:grpSpPr>
        <p:sp>
          <p:nvSpPr>
            <p:cNvPr id="23" name="TextBox 22"/>
            <p:cNvSpPr txBox="1"/>
            <p:nvPr/>
          </p:nvSpPr>
          <p:spPr>
            <a:xfrm>
              <a:off x="5214942" y="3429000"/>
              <a:ext cx="18573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Construction of IL representation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4" name="Picture 6" descr="C:\Users\tom\AppData\Local\Microsoft\Windows\Temporary Internet Files\Content.IE5\K845DA0Y\MCj043482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43570" y="2571744"/>
              <a:ext cx="914286" cy="914286"/>
            </a:xfrm>
            <a:prstGeom prst="rect">
              <a:avLst/>
            </a:prstGeom>
            <a:noFill/>
          </p:spPr>
        </p:pic>
      </p:grpSp>
      <p:grpSp>
        <p:nvGrpSpPr>
          <p:cNvPr id="25" name="Group 24"/>
          <p:cNvGrpSpPr/>
          <p:nvPr/>
        </p:nvGrpSpPr>
        <p:grpSpPr>
          <a:xfrm>
            <a:off x="6858016" y="2285992"/>
            <a:ext cx="1857388" cy="1338686"/>
            <a:chOff x="6858016" y="2428868"/>
            <a:chExt cx="1857388" cy="1338686"/>
          </a:xfrm>
        </p:grpSpPr>
        <p:pic>
          <p:nvPicPr>
            <p:cNvPr id="26" name="Picture 11" descr="C:\Users\tom\AppData\Local\Microsoft\Windows\Temporary Internet Files\Content.IE5\K845DA0Y\MCj04242380000[1]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89825" y="2428868"/>
              <a:ext cx="996951" cy="996951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6858016" y="3429000"/>
              <a:ext cx="1857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atin typeface="Calibri" pitchFamily="34" charset="0"/>
                  <a:cs typeface="Calibri" pitchFamily="34" charset="0"/>
                </a:rPr>
                <a:t>Optimization of IL</a:t>
              </a:r>
              <a:endParaRPr lang="en-GB" sz="16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7158" y="4000504"/>
            <a:ext cx="8429684" cy="2143140"/>
            <a:chOff x="357158" y="4147989"/>
            <a:chExt cx="8429684" cy="2281407"/>
          </a:xfrm>
        </p:grpSpPr>
        <p:sp>
          <p:nvSpPr>
            <p:cNvPr id="29" name="Rectangle 28"/>
            <p:cNvSpPr/>
            <p:nvPr/>
          </p:nvSpPr>
          <p:spPr>
            <a:xfrm>
              <a:off x="357158" y="4357694"/>
              <a:ext cx="8429684" cy="2071702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3200" b="1" i="1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Compiler Back End</a:t>
              </a:r>
              <a:endParaRPr lang="en-GB" sz="32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4214810" y="4147989"/>
              <a:ext cx="571504" cy="380235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8596" y="4500570"/>
            <a:ext cx="1643074" cy="1595920"/>
            <a:chOff x="428596" y="4643446"/>
            <a:chExt cx="1643074" cy="1595920"/>
          </a:xfrm>
        </p:grpSpPr>
        <p:pic>
          <p:nvPicPr>
            <p:cNvPr id="33" name="Picture 13" descr="http://faroutshirts.com/images/geekBinary-preview-1.pn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1472" y="4643446"/>
              <a:ext cx="1371288" cy="1266809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>
              <a:off x="428596" y="5500702"/>
              <a:ext cx="16430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latin typeface="Calibri" pitchFamily="34" charset="0"/>
                  <a:cs typeface="Calibri" pitchFamily="34" charset="0"/>
                </a:rPr>
                <a:t>Transformation from IL to target instructions</a:t>
              </a:r>
              <a:endParaRPr lang="en-GB" sz="14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28794" y="4495808"/>
            <a:ext cx="2214578" cy="1600682"/>
            <a:chOff x="1928794" y="4638684"/>
            <a:chExt cx="2214578" cy="1600682"/>
          </a:xfrm>
        </p:grpSpPr>
        <p:pic>
          <p:nvPicPr>
            <p:cNvPr id="36" name="Picture 14" descr="C:\Users\tom\AppData\Local\Microsoft\Windows\Temporary Internet Files\Content.IE5\YBNNV04J\MCj0433905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81248" y="4638684"/>
              <a:ext cx="1000132" cy="1000132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1928794" y="5500702"/>
              <a:ext cx="22145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latin typeface="Calibri" pitchFamily="34" charset="0"/>
                  <a:cs typeface="Calibri" pitchFamily="34" charset="0"/>
                </a:rPr>
                <a:t>Register allocation and target specific optimizations made.</a:t>
              </a:r>
              <a:endParaRPr lang="en-GB" sz="14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71934" y="4780674"/>
            <a:ext cx="1928826" cy="1311297"/>
            <a:chOff x="4071934" y="4923550"/>
            <a:chExt cx="1928826" cy="1311297"/>
          </a:xfrm>
        </p:grpSpPr>
        <p:pic>
          <p:nvPicPr>
            <p:cNvPr id="39" name="Picture 16" descr="http://image.absoluteastronomy.com/images/encyclopediaimages/c/ca/call_stack_layout.svg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14810" y="4923550"/>
              <a:ext cx="1428760" cy="11655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0" name="TextBox 39"/>
            <p:cNvSpPr txBox="1"/>
            <p:nvPr/>
          </p:nvSpPr>
          <p:spPr>
            <a:xfrm>
              <a:off x="4071934" y="5280740"/>
              <a:ext cx="19288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latin typeface="Calibri" pitchFamily="34" charset="0"/>
                  <a:cs typeface="Calibri" pitchFamily="34" charset="0"/>
                </a:rPr>
                <a:t>Target specific implementation of ABI</a:t>
              </a:r>
            </a:p>
            <a:p>
              <a:pPr algn="ctr"/>
              <a:r>
                <a:rPr lang="en-GB" sz="1400" b="1" dirty="0" smtClean="0">
                  <a:latin typeface="Calibri" pitchFamily="34" charset="0"/>
                  <a:cs typeface="Calibri" pitchFamily="34" charset="0"/>
                </a:rPr>
                <a:t>(call stack / calling conventions etc)</a:t>
              </a:r>
              <a:endParaRPr lang="en-GB" sz="14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7884" y="4598267"/>
            <a:ext cx="1500198" cy="1524482"/>
            <a:chOff x="5857884" y="4741143"/>
            <a:chExt cx="1500198" cy="1524482"/>
          </a:xfrm>
        </p:grpSpPr>
        <p:pic>
          <p:nvPicPr>
            <p:cNvPr id="42" name="Picture 17" descr="C:\Users\tom\AppData\Local\Microsoft\Windows\Temporary Internet Files\Content.IE5\K845DA0Y\MCj0441705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072198" y="4741143"/>
              <a:ext cx="1000132" cy="1000132"/>
            </a:xfrm>
            <a:prstGeom prst="rect">
              <a:avLst/>
            </a:prstGeom>
            <a:noFill/>
          </p:spPr>
        </p:pic>
        <p:sp>
          <p:nvSpPr>
            <p:cNvPr id="43" name="TextBox 42"/>
            <p:cNvSpPr txBox="1"/>
            <p:nvPr/>
          </p:nvSpPr>
          <p:spPr>
            <a:xfrm>
              <a:off x="5857884" y="5526961"/>
              <a:ext cx="15001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latin typeface="Calibri" pitchFamily="34" charset="0"/>
                  <a:cs typeface="Calibri" pitchFamily="34" charset="0"/>
                </a:rPr>
                <a:t>Organization of program into sections</a:t>
              </a:r>
              <a:endParaRPr lang="en-GB" sz="14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358082" y="4643446"/>
            <a:ext cx="1285884" cy="1453044"/>
            <a:chOff x="7358082" y="4786322"/>
            <a:chExt cx="1285884" cy="1453044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15272" y="4786322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46" name="TextBox 45"/>
            <p:cNvSpPr txBox="1"/>
            <p:nvPr/>
          </p:nvSpPr>
          <p:spPr>
            <a:xfrm>
              <a:off x="7358082" y="5500702"/>
              <a:ext cx="12858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latin typeface="Calibri" pitchFamily="34" charset="0"/>
                  <a:cs typeface="Calibri" pitchFamily="34" charset="0"/>
                </a:rPr>
                <a:t>Creation of executable / library.</a:t>
              </a:r>
              <a:endParaRPr lang="en-GB" sz="1400" b="1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3174" y="2489411"/>
            <a:ext cx="6929486" cy="436858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14282" y="202149"/>
            <a:ext cx="48577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Introduction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SN Systems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1142984"/>
            <a:ext cx="8072494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SN Systems Ltd, started in 1988.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Produce tools for the games industry used by developers across a number of platforms.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Purchased by Sony Computer Entertainment in 2005.</a:t>
            </a:r>
          </a:p>
        </p:txBody>
      </p:sp>
      <p:pic>
        <p:nvPicPr>
          <p:cNvPr id="8" name="Picture 4" descr="C:\Users\tom\Documents\My Dropbox\SHU_Presentation\material\sn_images\80px-Sony_Computer_Entertainment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3857628"/>
            <a:ext cx="1192704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Abstract Syntax Tree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34" y="2357430"/>
            <a:ext cx="4000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Aft>
                <a:spcPts val="0"/>
              </a:spcAft>
              <a:defRPr/>
            </a:pPr>
            <a:r>
              <a:rPr lang="en-GB" sz="5400" spc="-150" dirty="0" smtClean="0">
                <a:solidFill>
                  <a:schemeClr val="tx2">
                    <a:satMod val="200000"/>
                  </a:schemeClr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AST Demo</a:t>
            </a:r>
            <a:endParaRPr lang="en-GB" sz="5400" spc="-150" dirty="0">
              <a:solidFill>
                <a:schemeClr val="tx2">
                  <a:satMod val="200000"/>
                </a:schemeClr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362" name="Picture 2" descr="http://n79.org/wp-content/uploads/2008/03/cursor-wh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90500"/>
            <a:ext cx="3810000" cy="666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Control Flow Graph (CFG)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8" name="Picture 2" descr="http://www.conceptdraw.com/products/img/ScreenShots/cd5/uml/UML_Sequence-diagram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214686"/>
            <a:ext cx="2835186" cy="192882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4" descr="File:Simplified Control Flowgraph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6182" y="3071810"/>
            <a:ext cx="4643470" cy="2307088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85720" y="1214422"/>
            <a:ext cx="8858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Analogous to sequence diagrams.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The basis on which many optimizations are discovered / applied.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Identifies all possible routes through a function.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Identifies problems such as infinite loops and unreachable code.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Symbol Table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42908" y="1071546"/>
            <a:ext cx="8286808" cy="4402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0664" lvl="1" indent="-285750" eaLnBrk="1" fontAlgn="auto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 data structure used internally inside the compiler.</a:t>
            </a:r>
          </a:p>
          <a:p>
            <a:pPr marL="740664" lvl="1" indent="-285750" eaLnBrk="1" fontAlgn="auto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Used to map symbols to additional information.</a:t>
            </a:r>
          </a:p>
          <a:p>
            <a:pPr marL="740664" lvl="1" indent="-285750" eaLnBrk="1" fontAlgn="auto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What are “symbols” ?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 declarations.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Variable declarations.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Type declarations (classes/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structs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/unions/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enums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).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Type definitions.</a:t>
            </a:r>
          </a:p>
          <a:p>
            <a:pPr marL="740664" lvl="1" indent="-285750" eaLnBrk="1" fontAlgn="auto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What additional information can be mapped to symbols?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Type information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Scope information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Address and line number information.</a:t>
            </a:r>
          </a:p>
        </p:txBody>
      </p:sp>
      <p:pic>
        <p:nvPicPr>
          <p:cNvPr id="12" name="Picture 4" descr="C:\Users\tom\AppData\Local\Microsoft\Windows\Temporary Internet Files\Content.IE5\K845DA0Y\MCj0434801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4500570"/>
            <a:ext cx="2071678" cy="20716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Symbol Table Uses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-214346" y="1142984"/>
            <a:ext cx="5357850" cy="495459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extLst/>
          </a:lstStyle>
          <a:p>
            <a:pPr marL="740664" marR="0" lvl="1" indent="-28575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How can the symbol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table be used?</a:t>
            </a:r>
          </a:p>
          <a:p>
            <a:pPr marL="740664" marR="0" lvl="1" indent="-28575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baseline="0" dirty="0" smtClean="0">
                <a:latin typeface="Calibri" pitchFamily="34" charset="0"/>
                <a:cs typeface="Calibri" pitchFamily="34" charset="0"/>
              </a:rPr>
              <a:t>During the development process can be used to quickly navigate between symbols across multiple source files.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endParaRPr lang="en-US" baseline="0" dirty="0" smtClean="0">
              <a:latin typeface="Calibri" pitchFamily="34" charset="0"/>
              <a:cs typeface="Calibri" pitchFamily="34" charset="0"/>
            </a:endParaRP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At compile time symbol table is placed inside the resulting object file in order to resolve dependencies at link time.</a:t>
            </a: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marL="1197864" lvl="2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If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the symbol table is not stripped by the linker it can be exploited by a debugger to replace variable and function addresses with their respective symbol names.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1571612"/>
            <a:ext cx="2724208" cy="2972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Abstract Syntax Tree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34" y="2143116"/>
            <a:ext cx="40005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fontAlgn="auto" hangingPunct="1">
              <a:spcAft>
                <a:spcPts val="0"/>
              </a:spcAft>
              <a:defRPr/>
            </a:pPr>
            <a:r>
              <a:rPr lang="en-GB" sz="5400" spc="-150" dirty="0" smtClean="0">
                <a:solidFill>
                  <a:schemeClr val="tx2">
                    <a:satMod val="200000"/>
                  </a:schemeClr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Debugger Symbol Table Usage</a:t>
            </a:r>
            <a:endParaRPr lang="en-GB" sz="5400" spc="-150" dirty="0">
              <a:solidFill>
                <a:schemeClr val="tx2">
                  <a:satMod val="200000"/>
                </a:schemeClr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362" name="Picture 2" descr="http://n79.org/wp-content/uploads/2008/03/cursor-wh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90500"/>
            <a:ext cx="3810000" cy="666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Compiler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Code Sections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10" name="Rectangle 2"/>
          <p:cNvSpPr txBox="1">
            <a:spLocks/>
          </p:cNvSpPr>
          <p:nvPr/>
        </p:nvSpPr>
        <p:spPr>
          <a:xfrm>
            <a:off x="-214346" y="1142984"/>
            <a:ext cx="4714908" cy="4954590"/>
          </a:xfrm>
          <a:prstGeom prst="rect">
            <a:avLst/>
          </a:prstGeom>
        </p:spPr>
        <p:txBody>
          <a:bodyPr vert="horz">
            <a:noAutofit/>
          </a:bodyPr>
          <a:lstStyle>
            <a:extLst/>
          </a:lstStyle>
          <a:p>
            <a:pPr marL="740664" lvl="1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baseline="0" dirty="0" smtClean="0">
                <a:latin typeface="Calibri" pitchFamily="34" charset="0"/>
                <a:cs typeface="Calibri" pitchFamily="34" charset="0"/>
              </a:rPr>
              <a:t>All contents of object files are organized into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sections. </a:t>
            </a:r>
            <a:endParaRPr lang="en-US" sz="1800" baseline="0" dirty="0" smtClean="0">
              <a:latin typeface="Calibri" pitchFamily="34" charset="0"/>
              <a:cs typeface="Calibri" pitchFamily="34" charset="0"/>
            </a:endParaRPr>
          </a:p>
          <a:p>
            <a:pPr marL="740664" lvl="1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Sections are used to keep different kinds of data separate.</a:t>
            </a:r>
          </a:p>
          <a:p>
            <a:pPr marL="740664" lvl="1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Each section has different properties providing information such as whether the data in the section is loadable and whether the data in the section should be read only / read write.</a:t>
            </a:r>
          </a:p>
          <a:p>
            <a:pPr marL="740664" lvl="1" indent="-285750">
              <a:lnSpc>
                <a:spcPct val="114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Common sections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from each object file involved in the compile process are combined and merged by the linker.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0" y="1214422"/>
            <a:ext cx="4214842" cy="4929222"/>
            <a:chOff x="4572000" y="1214422"/>
            <a:chExt cx="4214842" cy="4929222"/>
          </a:xfrm>
        </p:grpSpPr>
        <p:sp>
          <p:nvSpPr>
            <p:cNvPr id="11" name="Folded Corner 10"/>
            <p:cNvSpPr/>
            <p:nvPr/>
          </p:nvSpPr>
          <p:spPr>
            <a:xfrm>
              <a:off x="4572000" y="1214422"/>
              <a:ext cx="4143404" cy="4929222"/>
            </a:xfrm>
            <a:prstGeom prst="foldedCorner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 smtClean="0">
                  <a:solidFill>
                    <a:srgbClr val="FF0000"/>
                  </a:solidFill>
                </a:rPr>
                <a:t>Object File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3438" y="1714489"/>
              <a:ext cx="4143404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dirty="0" smtClean="0">
                  <a:latin typeface="Calibri" pitchFamily="34" charset="0"/>
                </a:rPr>
                <a:t>Section name   Loadable?   Executable?    R/W?</a:t>
              </a:r>
            </a:p>
            <a:p>
              <a:endParaRPr lang="en-GB" sz="1400" b="1" i="1" dirty="0" smtClean="0">
                <a:latin typeface="Calibri" pitchFamily="34" charset="0"/>
              </a:endParaRPr>
            </a:p>
            <a:p>
              <a:endParaRPr lang="en-GB" sz="1400" b="1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.debug	          </a:t>
              </a:r>
              <a:r>
                <a:rPr lang="en-GB" sz="1400" b="1" i="1" dirty="0" smtClean="0">
                  <a:latin typeface="Calibri" pitchFamily="34" charset="0"/>
                </a:rPr>
                <a:t>No  </a:t>
              </a:r>
              <a:r>
                <a:rPr lang="en-GB" sz="1400" i="1" dirty="0" smtClean="0">
                  <a:latin typeface="Calibri" pitchFamily="34" charset="0"/>
                </a:rPr>
                <a:t>               </a:t>
              </a:r>
              <a:r>
                <a:rPr lang="en-GB" sz="1400" b="1" i="1" dirty="0" err="1" smtClean="0">
                  <a:latin typeface="Calibri" pitchFamily="34" charset="0"/>
                </a:rPr>
                <a:t>No</a:t>
              </a:r>
              <a:r>
                <a:rPr lang="en-GB" sz="1400" i="1" dirty="0" smtClean="0">
                  <a:latin typeface="Calibri" pitchFamily="34" charset="0"/>
                </a:rPr>
                <a:t>         Read Only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.text	          </a:t>
              </a:r>
              <a:r>
                <a:rPr lang="en-GB" sz="1400" b="1" i="1" dirty="0" smtClean="0">
                  <a:latin typeface="Calibri" pitchFamily="34" charset="0"/>
                </a:rPr>
                <a:t>Yes</a:t>
              </a:r>
              <a:r>
                <a:rPr lang="en-GB" sz="1400" i="1" dirty="0" smtClean="0">
                  <a:latin typeface="Calibri" pitchFamily="34" charset="0"/>
                </a:rPr>
                <a:t>                </a:t>
              </a:r>
              <a:r>
                <a:rPr lang="en-GB" sz="1400" b="1" i="1" dirty="0" err="1" smtClean="0">
                  <a:latin typeface="Calibri" pitchFamily="34" charset="0"/>
                </a:rPr>
                <a:t>Yes</a:t>
              </a:r>
              <a:r>
                <a:rPr lang="en-GB" sz="1400" i="1" dirty="0" smtClean="0">
                  <a:latin typeface="Calibri" pitchFamily="34" charset="0"/>
                </a:rPr>
                <a:t>         Read Only*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.data	          </a:t>
              </a:r>
              <a:r>
                <a:rPr lang="en-GB" sz="1400" b="1" i="1" dirty="0" smtClean="0">
                  <a:latin typeface="Calibri" pitchFamily="34" charset="0"/>
                </a:rPr>
                <a:t>Yes</a:t>
              </a:r>
              <a:r>
                <a:rPr lang="en-GB" sz="1400" i="1" dirty="0" smtClean="0">
                  <a:latin typeface="Calibri" pitchFamily="34" charset="0"/>
                </a:rPr>
                <a:t>                 </a:t>
              </a:r>
              <a:r>
                <a:rPr lang="en-GB" sz="1400" b="1" i="1" dirty="0" smtClean="0">
                  <a:latin typeface="Calibri" pitchFamily="34" charset="0"/>
                </a:rPr>
                <a:t>No</a:t>
              </a:r>
              <a:r>
                <a:rPr lang="en-GB" sz="1400" i="1" dirty="0" smtClean="0">
                  <a:latin typeface="Calibri" pitchFamily="34" charset="0"/>
                </a:rPr>
                <a:t>	    Read/Write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</a:t>
              </a:r>
              <a:r>
                <a:rPr lang="en-GB" sz="1400" i="1" dirty="0" err="1" smtClean="0">
                  <a:latin typeface="Calibri" pitchFamily="34" charset="0"/>
                </a:rPr>
                <a:t>rodata</a:t>
              </a:r>
              <a:r>
                <a:rPr lang="en-GB" sz="1400" i="1" dirty="0" smtClean="0">
                  <a:latin typeface="Calibri" pitchFamily="34" charset="0"/>
                </a:rPr>
                <a:t>	          </a:t>
              </a:r>
              <a:r>
                <a:rPr lang="en-GB" sz="1400" b="1" i="1" dirty="0" smtClean="0">
                  <a:latin typeface="Calibri" pitchFamily="34" charset="0"/>
                </a:rPr>
                <a:t>Yes                 No         </a:t>
              </a:r>
              <a:r>
                <a:rPr lang="en-GB" sz="1400" i="1" dirty="0" smtClean="0">
                  <a:latin typeface="Calibri" pitchFamily="34" charset="0"/>
                </a:rPr>
                <a:t>Read Only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</a:t>
              </a:r>
              <a:r>
                <a:rPr lang="en-GB" sz="1400" i="1" dirty="0" err="1" smtClean="0">
                  <a:latin typeface="Calibri" pitchFamily="34" charset="0"/>
                </a:rPr>
                <a:t>bss</a:t>
              </a:r>
              <a:r>
                <a:rPr lang="en-GB" sz="1400" i="1" dirty="0" smtClean="0">
                  <a:latin typeface="Calibri" pitchFamily="34" charset="0"/>
                </a:rPr>
                <a:t>                         </a:t>
              </a:r>
              <a:r>
                <a:rPr lang="en-GB" sz="1400" b="1" i="1" dirty="0" smtClean="0">
                  <a:latin typeface="Calibri" pitchFamily="34" charset="0"/>
                </a:rPr>
                <a:t>No </a:t>
              </a:r>
              <a:r>
                <a:rPr lang="en-GB" sz="1400" i="1" dirty="0" smtClean="0">
                  <a:latin typeface="Calibri" pitchFamily="34" charset="0"/>
                </a:rPr>
                <a:t>                </a:t>
              </a:r>
              <a:r>
                <a:rPr lang="en-GB" sz="1400" b="1" i="1" dirty="0" err="1" smtClean="0">
                  <a:latin typeface="Calibri" pitchFamily="34" charset="0"/>
                </a:rPr>
                <a:t>No</a:t>
              </a:r>
              <a:r>
                <a:rPr lang="en-GB" sz="1400" i="1" dirty="0" smtClean="0">
                  <a:latin typeface="Calibri" pitchFamily="34" charset="0"/>
                </a:rPr>
                <a:t>        Read/Write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</a:t>
              </a:r>
              <a:r>
                <a:rPr lang="en-GB" sz="1400" i="1" dirty="0" err="1" smtClean="0">
                  <a:latin typeface="Calibri" pitchFamily="34" charset="0"/>
                </a:rPr>
                <a:t>ctors</a:t>
              </a:r>
              <a:r>
                <a:rPr lang="en-GB" sz="1400" i="1" dirty="0" smtClean="0">
                  <a:latin typeface="Calibri" pitchFamily="34" charset="0"/>
                </a:rPr>
                <a:t>	          </a:t>
              </a:r>
              <a:r>
                <a:rPr lang="en-GB" sz="1400" b="1" i="1" dirty="0" smtClean="0">
                  <a:latin typeface="Calibri" pitchFamily="34" charset="0"/>
                </a:rPr>
                <a:t>Yes </a:t>
              </a:r>
              <a:r>
                <a:rPr lang="en-GB" sz="1400" i="1" dirty="0" smtClean="0">
                  <a:latin typeface="Calibri" pitchFamily="34" charset="0"/>
                </a:rPr>
                <a:t>	           </a:t>
              </a:r>
              <a:r>
                <a:rPr lang="en-GB" sz="1400" b="1" i="1" dirty="0" err="1" smtClean="0">
                  <a:latin typeface="Calibri" pitchFamily="34" charset="0"/>
                </a:rPr>
                <a:t>Yes</a:t>
              </a:r>
              <a:r>
                <a:rPr lang="en-GB" sz="1400" i="1" dirty="0" smtClean="0">
                  <a:latin typeface="Calibri" pitchFamily="34" charset="0"/>
                </a:rPr>
                <a:t>         Read Only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r>
                <a:rPr lang="en-GB" sz="1400" i="1" dirty="0" smtClean="0">
                  <a:latin typeface="Calibri" pitchFamily="34" charset="0"/>
                </a:rPr>
                <a:t>.</a:t>
              </a:r>
              <a:r>
                <a:rPr lang="en-GB" sz="1400" i="1" dirty="0" err="1" smtClean="0">
                  <a:latin typeface="Calibri" pitchFamily="34" charset="0"/>
                </a:rPr>
                <a:t>dtors</a:t>
              </a:r>
              <a:r>
                <a:rPr lang="en-GB" sz="1400" i="1" dirty="0" smtClean="0">
                  <a:latin typeface="Calibri" pitchFamily="34" charset="0"/>
                </a:rPr>
                <a:t>                     </a:t>
              </a:r>
              <a:r>
                <a:rPr lang="en-GB" sz="1400" b="1" i="1" dirty="0" smtClean="0">
                  <a:latin typeface="Calibri" pitchFamily="34" charset="0"/>
                </a:rPr>
                <a:t>Yes</a:t>
              </a:r>
              <a:r>
                <a:rPr lang="en-GB" sz="1400" i="1" dirty="0" smtClean="0">
                  <a:latin typeface="Calibri" pitchFamily="34" charset="0"/>
                </a:rPr>
                <a:t>	           </a:t>
              </a:r>
              <a:r>
                <a:rPr lang="en-GB" sz="1400" b="1" i="1" dirty="0" err="1" smtClean="0">
                  <a:latin typeface="Calibri" pitchFamily="34" charset="0"/>
                </a:rPr>
                <a:t>Yes</a:t>
              </a:r>
              <a:r>
                <a:rPr lang="en-GB" sz="1400" i="1" dirty="0" smtClean="0">
                  <a:latin typeface="Calibri" pitchFamily="34" charset="0"/>
                </a:rPr>
                <a:t>         Read Only</a:t>
              </a: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endParaRPr lang="en-GB" sz="1400" i="1" dirty="0" smtClean="0">
                <a:latin typeface="Calibri" pitchFamily="34" charset="0"/>
              </a:endParaRPr>
            </a:p>
            <a:p>
              <a:endParaRPr lang="en-GB" sz="1400" i="1" dirty="0">
                <a:latin typeface="Calibri" pitchFamily="34" charset="0"/>
              </a:endParaRPr>
            </a:p>
          </p:txBody>
        </p:sp>
      </p:grp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4876" y="5500702"/>
            <a:ext cx="4762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Linker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282" y="1285860"/>
            <a:ext cx="8143932" cy="4513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What does the linker do?</a:t>
            </a:r>
          </a:p>
          <a:p>
            <a:pPr>
              <a:lnSpc>
                <a:spcPct val="114000"/>
              </a:lnSpc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Takes a list of object files as input.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Carries out </a:t>
            </a:r>
            <a:r>
              <a:rPr lang="en-US" sz="2000" b="1" i="1" dirty="0" smtClean="0">
                <a:latin typeface="Calibri" pitchFamily="34" charset="0"/>
                <a:cs typeface="Calibri" pitchFamily="34" charset="0"/>
              </a:rPr>
              <a:t>dead stripping.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Resolves link time dependencies (using symbol table).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Removes debug information (optional).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Programmatically combines common sections from all object files.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Determines entry point (executable only).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Produces library / DLL / executable.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Linker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Output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3608381" y="3249611"/>
            <a:ext cx="4643470" cy="158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36547" y="3249611"/>
            <a:ext cx="4643470" cy="158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42910" y="1142984"/>
            <a:ext cx="1354858" cy="797960"/>
            <a:chOff x="857224" y="1571612"/>
            <a:chExt cx="1354858" cy="7979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b="11764"/>
            <a:stretch>
              <a:fillRect/>
            </a:stretch>
          </p:blipFill>
          <p:spPr bwMode="auto">
            <a:xfrm>
              <a:off x="1285852" y="1571612"/>
              <a:ext cx="533400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857224" y="2000240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defRPr/>
              </a:pPr>
              <a:r>
                <a:rPr lang="en-US" sz="18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Executable</a:t>
              </a:r>
              <a:endParaRPr lang="en-US" sz="18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00430" y="1071546"/>
            <a:ext cx="1593706" cy="869398"/>
            <a:chOff x="3714744" y="1500174"/>
            <a:chExt cx="1593706" cy="86939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86248" y="1500174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3714744" y="2000240"/>
              <a:ext cx="15937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defRPr/>
              </a:pPr>
              <a:r>
                <a:rPr lang="en-US" sz="18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Library</a:t>
              </a:r>
              <a:endParaRPr lang="en-US" sz="18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6955" y="1142984"/>
            <a:ext cx="2079415" cy="1088366"/>
            <a:chOff x="6421269" y="1545894"/>
            <a:chExt cx="2079415" cy="108836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43768" y="1545894"/>
              <a:ext cx="4191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5" name="Rectangle 14"/>
            <p:cNvSpPr/>
            <p:nvPr/>
          </p:nvSpPr>
          <p:spPr>
            <a:xfrm>
              <a:off x="6421269" y="2000240"/>
              <a:ext cx="2079415" cy="63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6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Dynamically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6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Linked Library (DLL)</a:t>
              </a:r>
              <a:endParaRPr lang="en-US" sz="16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4282" y="2285992"/>
            <a:ext cx="24288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Is loadable by the target operating system.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Provides information to the OS program loader via the program header table.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Contains an entry point.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May request DLL usage at runtime (</a:t>
            </a:r>
            <a:r>
              <a:rPr lang="en-GB" sz="1400" i="1" dirty="0" smtClean="0">
                <a:latin typeface="Calibri" pitchFamily="34" charset="0"/>
                <a:cs typeface="Calibri" pitchFamily="34" charset="0"/>
              </a:rPr>
              <a:t>can</a:t>
            </a:r>
            <a:r>
              <a:rPr lang="en-GB" sz="1400" dirty="0" smtClean="0">
                <a:latin typeface="Calibri" pitchFamily="34" charset="0"/>
                <a:cs typeface="Calibri" pitchFamily="34" charset="0"/>
              </a:rPr>
              <a:t> fail if DLL not present).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Can be attached to by a debugger.</a:t>
            </a:r>
            <a:endParaRPr lang="en-GB" sz="1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4678" y="2249283"/>
            <a:ext cx="24288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Is a self contained library that can be linked by the linker and embedded in an executable.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Usually produced for sharing code and distributed with a header file.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Named “static” as function entry points are baked into the parent executable at compile time.</a:t>
            </a:r>
            <a:endParaRPr lang="en-GB" sz="1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3636" y="2214554"/>
            <a:ext cx="24288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Is a self contained library that can be resident on the OS or distributed with the executable.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Is loaded by the executable at runtime. Executable will fail if not present.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Calibri" pitchFamily="34" charset="0"/>
                <a:cs typeface="Calibri" pitchFamily="34" charset="0"/>
              </a:rPr>
              <a:t>Loaded only once by the OS, multiple executables can share the same DLL at runtime.</a:t>
            </a:r>
            <a:endParaRPr lang="en-GB" sz="1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214282" y="1071546"/>
            <a:ext cx="3143272" cy="45005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Linker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Output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11764"/>
          <a:stretch>
            <a:fillRect/>
          </a:stretch>
        </p:blipFill>
        <p:spPr bwMode="auto">
          <a:xfrm>
            <a:off x="285720" y="1142984"/>
            <a:ext cx="5334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sp>
        <p:nvSpPr>
          <p:cNvPr id="13" name="Rectangle 12"/>
          <p:cNvSpPr/>
          <p:nvPr/>
        </p:nvSpPr>
        <p:spPr>
          <a:xfrm>
            <a:off x="785786" y="1214422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Executable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786182" y="1071546"/>
            <a:ext cx="1000132" cy="964809"/>
            <a:chOff x="3786182" y="1071546"/>
            <a:chExt cx="1000132" cy="964809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3786182" y="1571612"/>
              <a:ext cx="1000132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00562" y="1928802"/>
            <a:ext cx="1071570" cy="964809"/>
            <a:chOff x="3786182" y="1071546"/>
            <a:chExt cx="1071570" cy="964809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25" name="Rectangle 24"/>
            <p:cNvSpPr/>
            <p:nvPr/>
          </p:nvSpPr>
          <p:spPr>
            <a:xfrm>
              <a:off x="3786182" y="1571612"/>
              <a:ext cx="1071570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57884" y="2143116"/>
            <a:ext cx="1000132" cy="964809"/>
            <a:chOff x="3786182" y="1071546"/>
            <a:chExt cx="1000132" cy="964809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3786182" y="1571612"/>
              <a:ext cx="1000132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00430" y="2357430"/>
            <a:ext cx="1071570" cy="964809"/>
            <a:chOff x="3786182" y="1071546"/>
            <a:chExt cx="1071570" cy="964809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3786182" y="1571612"/>
              <a:ext cx="1071570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9322" y="3214686"/>
            <a:ext cx="1000132" cy="964809"/>
            <a:chOff x="3786182" y="1071546"/>
            <a:chExt cx="1000132" cy="964809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34" name="Rectangle 33"/>
            <p:cNvSpPr/>
            <p:nvPr/>
          </p:nvSpPr>
          <p:spPr>
            <a:xfrm>
              <a:off x="3786182" y="1571612"/>
              <a:ext cx="1000132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00628" y="785794"/>
            <a:ext cx="1000132" cy="964809"/>
            <a:chOff x="3786182" y="1071546"/>
            <a:chExt cx="1000132" cy="964809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37" name="Rectangle 36"/>
            <p:cNvSpPr/>
            <p:nvPr/>
          </p:nvSpPr>
          <p:spPr>
            <a:xfrm>
              <a:off x="3786182" y="1571612"/>
              <a:ext cx="1000132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29124" y="3286124"/>
            <a:ext cx="1000132" cy="964809"/>
            <a:chOff x="3786182" y="1071546"/>
            <a:chExt cx="1000132" cy="964809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1934" y="1071546"/>
              <a:ext cx="4762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40" name="Rectangle 39"/>
            <p:cNvSpPr/>
            <p:nvPr/>
          </p:nvSpPr>
          <p:spPr>
            <a:xfrm>
              <a:off x="3786182" y="1571612"/>
              <a:ext cx="1000132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Static 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1100" kern="0" dirty="0" smtClean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rPr>
                <a:t>Library</a:t>
              </a:r>
              <a:endParaRPr lang="en-US" sz="1100" kern="0" dirty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endParaRPr>
            </a:p>
          </p:txBody>
        </p:sp>
      </p:grpSp>
      <p:sp>
        <p:nvSpPr>
          <p:cNvPr id="41" name="Folded Corner 40"/>
          <p:cNvSpPr/>
          <p:nvPr/>
        </p:nvSpPr>
        <p:spPr bwMode="auto">
          <a:xfrm>
            <a:off x="7500958" y="1285860"/>
            <a:ext cx="571504" cy="57150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000" dirty="0" smtClean="0">
                <a:latin typeface="Calibri" pitchFamily="34" charset="0"/>
                <a:cs typeface="Calibri" pitchFamily="34" charset="0"/>
              </a:rPr>
              <a:t>DLL Stub Library</a:t>
            </a:r>
          </a:p>
        </p:txBody>
      </p:sp>
      <p:sp>
        <p:nvSpPr>
          <p:cNvPr id="42" name="Folded Corner 41"/>
          <p:cNvSpPr/>
          <p:nvPr/>
        </p:nvSpPr>
        <p:spPr bwMode="auto">
          <a:xfrm>
            <a:off x="7000892" y="2143116"/>
            <a:ext cx="571504" cy="57150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DLL Stub Library</a:t>
            </a:r>
          </a:p>
        </p:txBody>
      </p:sp>
      <p:sp>
        <p:nvSpPr>
          <p:cNvPr id="43" name="Folded Corner 42"/>
          <p:cNvSpPr/>
          <p:nvPr/>
        </p:nvSpPr>
        <p:spPr bwMode="auto">
          <a:xfrm>
            <a:off x="7786710" y="2643182"/>
            <a:ext cx="571504" cy="57150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000" dirty="0" smtClean="0">
                <a:latin typeface="Calibri" pitchFamily="34" charset="0"/>
                <a:cs typeface="Calibri" pitchFamily="34" charset="0"/>
              </a:rPr>
              <a:t>DLL Stub Library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3714744" y="2786058"/>
            <a:ext cx="3714776" cy="2286016"/>
            <a:chOff x="4429124" y="3643314"/>
            <a:chExt cx="3714776" cy="2286016"/>
          </a:xfrm>
        </p:grpSpPr>
        <p:sp>
          <p:nvSpPr>
            <p:cNvPr id="45" name="Oval 44"/>
            <p:cNvSpPr/>
            <p:nvPr/>
          </p:nvSpPr>
          <p:spPr bwMode="auto">
            <a:xfrm>
              <a:off x="4429124" y="3643314"/>
              <a:ext cx="3714776" cy="2286016"/>
            </a:xfrm>
            <a:prstGeom prst="ellipse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Target Environment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000760" y="5000636"/>
              <a:ext cx="543739" cy="838620"/>
              <a:chOff x="6643702" y="500042"/>
              <a:chExt cx="543739" cy="838620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15140" y="500042"/>
                <a:ext cx="419100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55000" dir="5400000" sy="-100000" algn="bl" rotWithShape="0"/>
              </a:effec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643702" y="1000108"/>
                <a:ext cx="54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sz="1600" kern="0" dirty="0" smtClean="0">
                    <a:effectLst>
                      <a:reflection blurRad="6350" stA="60000" endA="900" endPos="58000" dir="5400000" sy="-100000" algn="bl" rotWithShape="0"/>
                    </a:effectLst>
                    <a:latin typeface="Kozuka Gothic Pro B" pitchFamily="34" charset="-128"/>
                    <a:ea typeface="Kozuka Gothic Pro B" pitchFamily="34" charset="-128"/>
                    <a:cs typeface="Times" pitchFamily="18" charset="0"/>
                  </a:rPr>
                  <a:t>DLL</a:t>
                </a:r>
                <a:endParaRPr lang="en-US" sz="1600" kern="0" dirty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143504" y="4500570"/>
              <a:ext cx="543739" cy="838620"/>
              <a:chOff x="6643702" y="357166"/>
              <a:chExt cx="543739" cy="838620"/>
            </a:xfrm>
          </p:grpSpPr>
          <p:pic>
            <p:nvPicPr>
              <p:cNvPr id="4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15140" y="357166"/>
                <a:ext cx="419100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55000" dir="5400000" sy="-100000" algn="bl" rotWithShape="0"/>
              </a:effectLst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6643702" y="857232"/>
                <a:ext cx="54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sz="1600" kern="0" dirty="0" smtClean="0">
                    <a:effectLst>
                      <a:reflection blurRad="6350" stA="60000" endA="900" endPos="58000" dir="5400000" sy="-100000" algn="bl" rotWithShape="0"/>
                    </a:effectLst>
                    <a:latin typeface="Kozuka Gothic Pro B" pitchFamily="34" charset="-128"/>
                    <a:ea typeface="Kozuka Gothic Pro B" pitchFamily="34" charset="-128"/>
                    <a:cs typeface="Times" pitchFamily="18" charset="0"/>
                  </a:rPr>
                  <a:t>DLL</a:t>
                </a:r>
                <a:endParaRPr lang="en-US" sz="1600" kern="0" dirty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858016" y="4429132"/>
              <a:ext cx="543739" cy="838620"/>
              <a:chOff x="6643702" y="357166"/>
              <a:chExt cx="543739" cy="838620"/>
            </a:xfrm>
          </p:grpSpPr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715140" y="357166"/>
                <a:ext cx="419100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55000" dir="5400000" sy="-100000" algn="bl" rotWithShape="0"/>
              </a:effec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6643702" y="857232"/>
                <a:ext cx="54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sz="1600" kern="0" dirty="0" smtClean="0">
                    <a:effectLst>
                      <a:reflection blurRad="6350" stA="60000" endA="900" endPos="58000" dir="5400000" sy="-100000" algn="bl" rotWithShape="0"/>
                    </a:effectLst>
                    <a:latin typeface="Kozuka Gothic Pro B" pitchFamily="34" charset="-128"/>
                    <a:ea typeface="Kozuka Gothic Pro B" pitchFamily="34" charset="-128"/>
                    <a:cs typeface="Times" pitchFamily="18" charset="0"/>
                  </a:rPr>
                  <a:t>DLL</a:t>
                </a:r>
                <a:endParaRPr lang="en-US" sz="1600" kern="0" dirty="0">
                  <a:effectLst>
                    <a:reflection blurRad="6350" stA="60000" endA="900" endPos="58000" dir="5400000" sy="-100000" algn="bl" rotWithShape="0"/>
                  </a:effectLst>
                  <a:latin typeface="Kozuka Gothic Pro B" pitchFamily="34" charset="-128"/>
                  <a:ea typeface="Kozuka Gothic Pro B" pitchFamily="34" charset="-128"/>
                  <a:cs typeface="Times" pitchFamily="18" charset="0"/>
                </a:endParaRPr>
              </a:p>
            </p:txBody>
          </p:sp>
        </p:grpSp>
      </p:grpSp>
      <p:cxnSp>
        <p:nvCxnSpPr>
          <p:cNvPr id="54" name="Straight Arrow Connector 53"/>
          <p:cNvCxnSpPr/>
          <p:nvPr/>
        </p:nvCxnSpPr>
        <p:spPr bwMode="auto">
          <a:xfrm>
            <a:off x="3214678" y="3857628"/>
            <a:ext cx="1571636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>
            <a:glow rad="101600">
              <a:srgbClr val="00B0F0">
                <a:alpha val="60000"/>
              </a:srgbClr>
            </a:glow>
          </a:effectLst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3214678" y="3786190"/>
            <a:ext cx="3286148" cy="714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>
            <a:glow rad="101600">
              <a:srgbClr val="00B0F0">
                <a:alpha val="60000"/>
              </a:srgbClr>
            </a:glow>
          </a:effectLst>
        </p:spPr>
      </p:cxnSp>
      <p:cxnSp>
        <p:nvCxnSpPr>
          <p:cNvPr id="58" name="Straight Arrow Connector 57"/>
          <p:cNvCxnSpPr/>
          <p:nvPr/>
        </p:nvCxnSpPr>
        <p:spPr bwMode="auto">
          <a:xfrm flipV="1">
            <a:off x="3214678" y="4357694"/>
            <a:ext cx="2428892" cy="7858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>
            <a:glow rad="101600">
              <a:srgbClr val="00B0F0">
                <a:alpha val="60000"/>
              </a:srgbClr>
            </a:glo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5.55556E-6 L -0.40954 0.12592 " pathEditMode="relative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47118 0.169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" y="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14815E-6 L -0.34653 -8.14815E-6 " pathEditMode="relative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4309 -0.028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" y="-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L -0.38229 0.085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0.40139 -0.04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" y="-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9445 -0.03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52482 0.344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" y="1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47014 0.3138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" y="15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55607 0.33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Linker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000496" y="1785926"/>
            <a:ext cx="4572032" cy="4429156"/>
            <a:chOff x="3714744" y="1285860"/>
            <a:chExt cx="4572032" cy="4429156"/>
          </a:xfrm>
        </p:grpSpPr>
        <p:sp>
          <p:nvSpPr>
            <p:cNvPr id="8" name="Rectangle 7"/>
            <p:cNvSpPr/>
            <p:nvPr/>
          </p:nvSpPr>
          <p:spPr bwMode="auto">
            <a:xfrm>
              <a:off x="4714876" y="1857364"/>
              <a:ext cx="3286148" cy="85725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Section Header Table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000" b="1" dirty="0" smtClean="0">
                  <a:latin typeface="Calibri" pitchFamily="34" charset="0"/>
                  <a:cs typeface="Calibri" pitchFamily="34" charset="0"/>
                </a:rPr>
                <a:t>.</a:t>
              </a:r>
              <a:r>
                <a:rPr lang="en-GB" sz="1000" b="1" dirty="0" err="1" smtClean="0">
                  <a:latin typeface="Calibri" pitchFamily="34" charset="0"/>
                  <a:cs typeface="Calibri" pitchFamily="34" charset="0"/>
                </a:rPr>
                <a:t>rodata</a:t>
              </a:r>
              <a:r>
                <a:rPr lang="en-GB" sz="1000" b="1" dirty="0" smtClean="0">
                  <a:latin typeface="Calibri" pitchFamily="34" charset="0"/>
                  <a:cs typeface="Calibri" pitchFamily="34" charset="0"/>
                </a:rPr>
                <a:t> – 0x00000000	.data – 0x00000F00</a:t>
              </a:r>
            </a:p>
            <a:p>
              <a:r>
                <a:rPr lang="en-GB" sz="1000" b="1" dirty="0" smtClean="0">
                  <a:latin typeface="Calibri" pitchFamily="34" charset="0"/>
                  <a:cs typeface="Calibri" pitchFamily="34" charset="0"/>
                </a:rPr>
                <a:t>.text      – 0x00EC000	.</a:t>
              </a:r>
              <a:r>
                <a:rPr lang="en-GB" sz="1000" b="1" dirty="0" err="1" smtClean="0">
                  <a:latin typeface="Calibri" pitchFamily="34" charset="0"/>
                  <a:cs typeface="Calibri" pitchFamily="34" charset="0"/>
                </a:rPr>
                <a:t>ctors</a:t>
              </a:r>
              <a:r>
                <a:rPr lang="en-GB" sz="1000" b="1" dirty="0" smtClean="0">
                  <a:latin typeface="Calibri" pitchFamily="34" charset="0"/>
                  <a:cs typeface="Calibri" pitchFamily="34" charset="0"/>
                </a:rPr>
                <a:t> – 0x0A00F00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1000" b="1" dirty="0" smtClean="0">
                <a:latin typeface="Calibri" pitchFamily="34" charset="0"/>
                <a:cs typeface="Calibri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786314" y="2928934"/>
              <a:ext cx="3214710" cy="50006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rodata</a:t>
              </a:r>
              <a:endParaRPr kumimoji="0" lang="en-GB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786314" y="3500438"/>
              <a:ext cx="3214710" cy="500066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.data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786314" y="4071942"/>
              <a:ext cx="3214710" cy="50006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.text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786314" y="4714884"/>
              <a:ext cx="3214710" cy="50006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ctors</a:t>
              </a:r>
              <a:endParaRPr kumimoji="0" lang="en-GB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86182" y="2928934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 smtClean="0">
                  <a:latin typeface="Calibri" pitchFamily="34" charset="0"/>
                  <a:cs typeface="Calibri" pitchFamily="34" charset="0"/>
                </a:rPr>
                <a:t>0x00000000</a:t>
              </a:r>
              <a:endParaRPr lang="en-GB" sz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86182" y="3500438"/>
              <a:ext cx="9717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 smtClean="0">
                  <a:latin typeface="Calibri" pitchFamily="34" charset="0"/>
                  <a:cs typeface="Calibri" pitchFamily="34" charset="0"/>
                </a:rPr>
                <a:t>0x00000F00</a:t>
              </a:r>
              <a:endParaRPr lang="en-GB" sz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86182" y="4071942"/>
              <a:ext cx="9598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 smtClean="0">
                  <a:latin typeface="Calibri" pitchFamily="34" charset="0"/>
                  <a:cs typeface="Calibri" pitchFamily="34" charset="0"/>
                </a:rPr>
                <a:t>0x000EC000</a:t>
              </a:r>
              <a:endParaRPr lang="en-GB" sz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86182" y="4714884"/>
              <a:ext cx="10054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 smtClean="0">
                  <a:latin typeface="Calibri" pitchFamily="34" charset="0"/>
                  <a:cs typeface="Calibri" pitchFamily="34" charset="0"/>
                </a:rPr>
                <a:t>0x0A000F00</a:t>
              </a:r>
              <a:endParaRPr lang="en-GB" sz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Folded Corner 4"/>
            <p:cNvSpPr/>
            <p:nvPr/>
          </p:nvSpPr>
          <p:spPr>
            <a:xfrm>
              <a:off x="3714744" y="1285860"/>
              <a:ext cx="4572032" cy="4429156"/>
            </a:xfrm>
            <a:prstGeom prst="foldedCorner">
              <a:avLst>
                <a:gd name="adj" fmla="val 577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Object File</a:t>
              </a:r>
            </a:p>
            <a:p>
              <a:endParaRPr lang="en-GB" b="1" dirty="0" smtClean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85720" y="1071546"/>
            <a:ext cx="6858048" cy="934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How does the linker achieve this?</a:t>
            </a:r>
          </a:p>
          <a:p>
            <a:pPr>
              <a:lnSpc>
                <a:spcPct val="114000"/>
              </a:lnSpc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7158" y="1714488"/>
            <a:ext cx="3357586" cy="29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list of object files (produced by the compiler) are given to the linker as part of the build system (often the compiler driver or makefile).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Sections are checked and combined using information from section header table in each object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02149"/>
            <a:ext cx="4572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Introduction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SN Systems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8596" y="1500174"/>
            <a:ext cx="8072494" cy="16430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E:\data\dropbox\SHU_Presentation\material\sn_images\playstation_on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24" y="1714488"/>
            <a:ext cx="1076154" cy="1181079"/>
          </a:xfrm>
          <a:prstGeom prst="rect">
            <a:avLst/>
          </a:prstGeom>
          <a:noFill/>
        </p:spPr>
      </p:pic>
      <p:pic>
        <p:nvPicPr>
          <p:cNvPr id="8" name="Picture 3" descr="E:\data\dropbox\SHU_Presentation\material\sn_images\ps2slim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4971" y="1571612"/>
            <a:ext cx="1518401" cy="1430334"/>
          </a:xfrm>
          <a:prstGeom prst="rect">
            <a:avLst/>
          </a:prstGeom>
          <a:noFill/>
        </p:spPr>
      </p:pic>
      <p:pic>
        <p:nvPicPr>
          <p:cNvPr id="9" name="Picture 4" descr="E:\data\dropbox\SHU_Presentation\material\sn_images\White_Open.t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499" t="14624" r="22271" b="16434"/>
          <a:stretch>
            <a:fillRect/>
          </a:stretch>
        </p:blipFill>
        <p:spPr bwMode="auto">
          <a:xfrm>
            <a:off x="4500562" y="1714488"/>
            <a:ext cx="1285884" cy="1248064"/>
          </a:xfrm>
          <a:prstGeom prst="rect">
            <a:avLst/>
          </a:prstGeom>
          <a:noFill/>
        </p:spPr>
      </p:pic>
      <p:pic>
        <p:nvPicPr>
          <p:cNvPr id="10" name="Picture 5" descr="E:\data\dropbox\SHU_Presentation\material\sn_images\PS3+Controller_angle-A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89" t="12582" r="9049" b="13404"/>
          <a:stretch>
            <a:fillRect/>
          </a:stretch>
        </p:blipFill>
        <p:spPr bwMode="auto">
          <a:xfrm>
            <a:off x="6215074" y="1643050"/>
            <a:ext cx="1968117" cy="1357322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28596" y="3714752"/>
            <a:ext cx="8072494" cy="2214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1357290" y="3857628"/>
            <a:ext cx="1214446" cy="1892684"/>
            <a:chOff x="1428728" y="4714884"/>
            <a:chExt cx="1214446" cy="1892684"/>
          </a:xfrm>
        </p:grpSpPr>
        <p:pic>
          <p:nvPicPr>
            <p:cNvPr id="13" name="Picture 2" descr="C:\Users\tom\Documents\My Dropbox\SHU_Presentation\material\sn_images\Toolchain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71604" y="4714884"/>
              <a:ext cx="928694" cy="928694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1428728" y="5715016"/>
              <a:ext cx="121444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Toolchain</a:t>
              </a:r>
            </a:p>
            <a:p>
              <a:pPr>
                <a:buFont typeface="Arial" pitchFamily="34" charset="0"/>
                <a:buChar char="•"/>
              </a:pPr>
              <a:r>
                <a:rPr lang="en-GB" sz="9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Compiler</a:t>
              </a:r>
            </a:p>
            <a:p>
              <a:pPr>
                <a:buFont typeface="Arial" pitchFamily="34" charset="0"/>
                <a:buChar char="•"/>
              </a:pPr>
              <a:r>
                <a:rPr lang="en-GB" sz="9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Assembler</a:t>
              </a:r>
            </a:p>
            <a:p>
              <a:pPr>
                <a:buFont typeface="Arial" pitchFamily="34" charset="0"/>
                <a:buChar char="•"/>
              </a:pPr>
              <a:r>
                <a:rPr lang="en-GB" sz="9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Linker</a:t>
              </a:r>
            </a:p>
            <a:p>
              <a:pPr>
                <a:buFont typeface="Arial" pitchFamily="34" charset="0"/>
                <a:buChar char="•"/>
              </a:pPr>
              <a:r>
                <a:rPr lang="en-GB" sz="900" b="1" dirty="0" err="1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Binutils</a:t>
              </a:r>
              <a:endParaRPr lang="en-GB" sz="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43174" y="3857628"/>
            <a:ext cx="1214446" cy="1584907"/>
            <a:chOff x="2714612" y="4714884"/>
            <a:chExt cx="1214446" cy="1584907"/>
          </a:xfrm>
        </p:grpSpPr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827739" y="4714884"/>
              <a:ext cx="958443" cy="9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reflection blurRad="6350" stA="50000" endA="300" endPos="55000" dir="5400000" sy="-100000" algn="bl" rotWithShape="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2714612" y="5715016"/>
              <a:ext cx="1214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Target Manager</a:t>
              </a:r>
              <a:endParaRPr lang="en-GB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57620" y="3857628"/>
            <a:ext cx="1214446" cy="1338686"/>
            <a:chOff x="3929058" y="4714884"/>
            <a:chExt cx="1214446" cy="1338686"/>
          </a:xfrm>
        </p:grpSpPr>
        <p:pic>
          <p:nvPicPr>
            <p:cNvPr id="19" name="Picture 5" descr="C:\Users\tom\Documents\My Dropbox\SHU_Presentation\material\sn_images\Debugger.B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71934" y="4714884"/>
              <a:ext cx="928800" cy="92880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reflection blurRad="6350" stA="50000" endA="300" endPos="55000" dir="5400000" sy="-100000" algn="bl" rotWithShape="0"/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929058" y="5715016"/>
              <a:ext cx="121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Debugger</a:t>
              </a:r>
              <a:endParaRPr lang="en-GB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72066" y="3857628"/>
            <a:ext cx="1214446" cy="1338686"/>
            <a:chOff x="5143504" y="4714884"/>
            <a:chExt cx="1214446" cy="1338686"/>
          </a:xfrm>
        </p:grpSpPr>
        <p:pic>
          <p:nvPicPr>
            <p:cNvPr id="22" name="Picture 8" descr="C:\Users\tom\Documents\My Dropbox\SHU_Presentation\material\sn_images\Tuner.BMP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86274" y="4714884"/>
              <a:ext cx="928800" cy="92880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reflection blurRad="6350" stA="50000" endA="300" endPos="55000" dir="5400000" sy="-100000" algn="bl" rotWithShape="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5143504" y="5715016"/>
              <a:ext cx="121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Tuner</a:t>
              </a:r>
              <a:endParaRPr lang="en-GB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86512" y="3857628"/>
            <a:ext cx="1214446" cy="1338686"/>
            <a:chOff x="6357950" y="4714884"/>
            <a:chExt cx="1214446" cy="1338686"/>
          </a:xfrm>
        </p:grpSpPr>
        <p:pic>
          <p:nvPicPr>
            <p:cNvPr id="25" name="Picture 3" descr="C:\Users\tom\Documents\My Dropbox\SHU_Presentation\material\sn_images\SNDBS.BM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500826" y="4714884"/>
              <a:ext cx="928800" cy="92880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reflection blurRad="6350" stA="50000" endA="300" endPos="55000" dir="5400000" sy="-100000" algn="bl" rotWithShape="0"/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6357950" y="5715016"/>
              <a:ext cx="121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DBS</a:t>
              </a:r>
              <a:endParaRPr lang="en-GB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5720" y="1214422"/>
            <a:ext cx="1083374" cy="369332"/>
          </a:xfrm>
          <a:prstGeom prst="rect">
            <a:avLst/>
          </a:prstGeom>
          <a:solidFill>
            <a:srgbClr val="002060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Platforms</a:t>
            </a:r>
            <a:endParaRPr lang="en-GB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6545" y="3429000"/>
            <a:ext cx="1009700" cy="369332"/>
          </a:xfrm>
          <a:prstGeom prst="rect">
            <a:avLst/>
          </a:prstGeom>
          <a:solidFill>
            <a:srgbClr val="002060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Products</a:t>
            </a:r>
            <a:endParaRPr lang="en-GB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Linker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285720" y="1214422"/>
            <a:ext cx="1327364" cy="1285884"/>
            <a:chOff x="3714744" y="1285860"/>
            <a:chExt cx="4572032" cy="4429156"/>
          </a:xfrm>
        </p:grpSpPr>
        <p:sp>
          <p:nvSpPr>
            <p:cNvPr id="8" name="Rectangle 7"/>
            <p:cNvSpPr/>
            <p:nvPr/>
          </p:nvSpPr>
          <p:spPr bwMode="auto">
            <a:xfrm>
              <a:off x="4714876" y="1857364"/>
              <a:ext cx="3286148" cy="85725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Section Header Table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200" b="1" dirty="0" smtClean="0">
                  <a:latin typeface="Times"/>
                </a:rPr>
                <a:t>.</a:t>
              </a:r>
              <a:r>
                <a:rPr lang="en-GB" sz="200" b="1" dirty="0" err="1" smtClean="0">
                  <a:latin typeface="Times"/>
                </a:rPr>
                <a:t>rodata</a:t>
              </a:r>
              <a:r>
                <a:rPr lang="en-GB" sz="200" b="1" dirty="0" smtClean="0">
                  <a:latin typeface="Times"/>
                </a:rPr>
                <a:t> – 0x00000000	.data – 0x00000F00</a:t>
              </a:r>
            </a:p>
            <a:p>
              <a:r>
                <a:rPr lang="en-GB" sz="200" b="1" dirty="0" smtClean="0">
                  <a:latin typeface="Times"/>
                </a:rPr>
                <a:t>.text      – 0x00EC000	.</a:t>
              </a:r>
              <a:r>
                <a:rPr lang="en-GB" sz="200" b="1" dirty="0" err="1" smtClean="0">
                  <a:latin typeface="Times"/>
                </a:rPr>
                <a:t>ctors</a:t>
              </a:r>
              <a:r>
                <a:rPr lang="en-GB" sz="200" b="1" dirty="0" smtClean="0">
                  <a:latin typeface="Times"/>
                </a:rPr>
                <a:t> – 0x0A00F00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200" b="1" dirty="0" smtClean="0">
                <a:latin typeface="Times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786314" y="2928934"/>
              <a:ext cx="3214710" cy="50006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</a:t>
              </a:r>
              <a:r>
                <a:rPr kumimoji="0" lang="en-GB" sz="7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rodata</a:t>
              </a:r>
              <a:endParaRPr kumimoji="0" lang="en-GB" sz="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786314" y="3500438"/>
              <a:ext cx="3214710" cy="500066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.data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786314" y="4071942"/>
              <a:ext cx="3214710" cy="50006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.text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786314" y="4714884"/>
              <a:ext cx="3214710" cy="50006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</a:t>
              </a:r>
              <a:r>
                <a:rPr kumimoji="0" lang="en-GB" sz="6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ctors</a:t>
              </a:r>
              <a:endParaRPr kumimoji="0" lang="en-GB" sz="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86182" y="2928932"/>
              <a:ext cx="1740364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0x00000000</a:t>
              </a:r>
              <a:endParaRPr lang="en-GB" sz="5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86182" y="3500438"/>
              <a:ext cx="1762450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0x00000F00</a:t>
              </a:r>
              <a:endParaRPr lang="en-GB" sz="5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86182" y="4071944"/>
              <a:ext cx="1828707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0x000EC000</a:t>
              </a:r>
              <a:endParaRPr lang="en-GB" sz="5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86182" y="4714884"/>
              <a:ext cx="1812143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0x0A000F00</a:t>
              </a:r>
              <a:endParaRPr lang="en-GB" sz="500" dirty="0"/>
            </a:p>
          </p:txBody>
        </p:sp>
        <p:sp>
          <p:nvSpPr>
            <p:cNvPr id="5" name="Folded Corner 4"/>
            <p:cNvSpPr/>
            <p:nvPr/>
          </p:nvSpPr>
          <p:spPr>
            <a:xfrm>
              <a:off x="3714744" y="1285860"/>
              <a:ext cx="4572032" cy="4429156"/>
            </a:xfrm>
            <a:prstGeom prst="foldedCorner">
              <a:avLst>
                <a:gd name="adj" fmla="val 577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sz="800" b="1" dirty="0" smtClean="0">
                  <a:solidFill>
                    <a:srgbClr val="FF0000"/>
                  </a:solidFill>
                </a:rPr>
                <a:t>Object File</a:t>
              </a:r>
            </a:p>
            <a:p>
              <a:endParaRPr lang="en-GB" sz="800" b="1" dirty="0" smtClean="0">
                <a:latin typeface="Time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5720" y="2571744"/>
            <a:ext cx="1327364" cy="1285884"/>
            <a:chOff x="3714744" y="1285860"/>
            <a:chExt cx="4572032" cy="4429156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714876" y="1857364"/>
              <a:ext cx="3286148" cy="85725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Section Header Table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200" b="1" dirty="0" smtClean="0">
                  <a:latin typeface="Times"/>
                </a:rPr>
                <a:t>.</a:t>
              </a:r>
              <a:r>
                <a:rPr lang="en-GB" sz="200" b="1" dirty="0" err="1" smtClean="0">
                  <a:latin typeface="Times"/>
                </a:rPr>
                <a:t>rodata</a:t>
              </a:r>
              <a:r>
                <a:rPr lang="en-GB" sz="200" b="1" dirty="0" smtClean="0">
                  <a:latin typeface="Times"/>
                </a:rPr>
                <a:t> – 0x00000000	.data – 0x00000F00</a:t>
              </a:r>
            </a:p>
            <a:p>
              <a:r>
                <a:rPr lang="en-GB" sz="200" b="1" dirty="0" smtClean="0">
                  <a:latin typeface="Times"/>
                </a:rPr>
                <a:t>.text      – 0x00EC000	.</a:t>
              </a:r>
              <a:r>
                <a:rPr lang="en-GB" sz="200" b="1" dirty="0" err="1" smtClean="0">
                  <a:latin typeface="Times"/>
                </a:rPr>
                <a:t>ctors</a:t>
              </a:r>
              <a:r>
                <a:rPr lang="en-GB" sz="200" b="1" dirty="0" smtClean="0">
                  <a:latin typeface="Times"/>
                </a:rPr>
                <a:t> – 0x0A00F00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200" b="1" dirty="0" smtClean="0">
                <a:latin typeface="Times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786314" y="2928934"/>
              <a:ext cx="3214710" cy="50006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</a:t>
              </a:r>
              <a:r>
                <a:rPr kumimoji="0" lang="en-GB" sz="7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rodata</a:t>
              </a:r>
              <a:endParaRPr kumimoji="0" lang="en-GB" sz="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786314" y="3500438"/>
              <a:ext cx="3214710" cy="500066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.data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786314" y="4071942"/>
              <a:ext cx="3214710" cy="50006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.text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786314" y="4714884"/>
              <a:ext cx="3214710" cy="50006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</a:t>
              </a:r>
              <a:r>
                <a:rPr kumimoji="0" lang="en-GB" sz="6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ctors</a:t>
              </a:r>
              <a:endParaRPr kumimoji="0" lang="en-GB" sz="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86182" y="2928932"/>
              <a:ext cx="1740364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0x00000000</a:t>
              </a:r>
              <a:endParaRPr lang="en-GB" sz="5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786182" y="3500438"/>
              <a:ext cx="1762450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0x00000F00</a:t>
              </a:r>
              <a:endParaRPr lang="en-GB" sz="5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86182" y="4071944"/>
              <a:ext cx="1828707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0x000EC000</a:t>
              </a:r>
              <a:endParaRPr lang="en-GB" sz="5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86182" y="4714884"/>
              <a:ext cx="1812143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0x0A000F00</a:t>
              </a:r>
              <a:endParaRPr lang="en-GB" sz="500" dirty="0"/>
            </a:p>
          </p:txBody>
        </p:sp>
        <p:sp>
          <p:nvSpPr>
            <p:cNvPr id="30" name="Folded Corner 29"/>
            <p:cNvSpPr/>
            <p:nvPr/>
          </p:nvSpPr>
          <p:spPr>
            <a:xfrm>
              <a:off x="3714744" y="1285860"/>
              <a:ext cx="4572032" cy="4429156"/>
            </a:xfrm>
            <a:prstGeom prst="foldedCorner">
              <a:avLst>
                <a:gd name="adj" fmla="val 577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sz="800" b="1" dirty="0" smtClean="0">
                  <a:solidFill>
                    <a:srgbClr val="FF0000"/>
                  </a:solidFill>
                </a:rPr>
                <a:t>Object File</a:t>
              </a:r>
            </a:p>
            <a:p>
              <a:endParaRPr lang="en-GB" sz="800" b="1" dirty="0" smtClean="0">
                <a:latin typeface="Times"/>
              </a:endParaRPr>
            </a:p>
          </p:txBody>
        </p:sp>
      </p:grpSp>
      <p:grpSp>
        <p:nvGrpSpPr>
          <p:cNvPr id="31" name="Group 18"/>
          <p:cNvGrpSpPr/>
          <p:nvPr/>
        </p:nvGrpSpPr>
        <p:grpSpPr>
          <a:xfrm>
            <a:off x="285720" y="4000504"/>
            <a:ext cx="1327364" cy="1285884"/>
            <a:chOff x="3714744" y="1285860"/>
            <a:chExt cx="4572032" cy="4429156"/>
          </a:xfrm>
        </p:grpSpPr>
        <p:sp>
          <p:nvSpPr>
            <p:cNvPr id="32" name="Rectangle 31"/>
            <p:cNvSpPr/>
            <p:nvPr/>
          </p:nvSpPr>
          <p:spPr bwMode="auto">
            <a:xfrm>
              <a:off x="4714876" y="1857364"/>
              <a:ext cx="3286148" cy="85725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Section Header Table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200" b="1" dirty="0" smtClean="0">
                  <a:latin typeface="Times"/>
                </a:rPr>
                <a:t>.</a:t>
              </a:r>
              <a:r>
                <a:rPr lang="en-GB" sz="200" b="1" dirty="0" err="1" smtClean="0">
                  <a:latin typeface="Times"/>
                </a:rPr>
                <a:t>rodata</a:t>
              </a:r>
              <a:r>
                <a:rPr lang="en-GB" sz="200" b="1" dirty="0" smtClean="0">
                  <a:latin typeface="Times"/>
                </a:rPr>
                <a:t> – 0x00000000	.data – 0x00000F00</a:t>
              </a:r>
            </a:p>
            <a:p>
              <a:r>
                <a:rPr lang="en-GB" sz="200" b="1" dirty="0" smtClean="0">
                  <a:latin typeface="Times"/>
                </a:rPr>
                <a:t>.text      – 0x00EC000	.</a:t>
              </a:r>
              <a:r>
                <a:rPr lang="en-GB" sz="200" b="1" dirty="0" err="1" smtClean="0">
                  <a:latin typeface="Times"/>
                </a:rPr>
                <a:t>ctors</a:t>
              </a:r>
              <a:r>
                <a:rPr lang="en-GB" sz="200" b="1" dirty="0" smtClean="0">
                  <a:latin typeface="Times"/>
                </a:rPr>
                <a:t> – 0x0A00F00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200" b="1" dirty="0" smtClean="0">
                <a:latin typeface="Times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786314" y="2928934"/>
              <a:ext cx="3214710" cy="50006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</a:t>
              </a:r>
              <a:r>
                <a:rPr kumimoji="0" lang="en-GB" sz="7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rodata</a:t>
              </a:r>
              <a:endParaRPr kumimoji="0" lang="en-GB" sz="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786314" y="3500438"/>
              <a:ext cx="3214710" cy="500066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.data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786314" y="4071942"/>
              <a:ext cx="3214710" cy="50006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7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.text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786314" y="4714884"/>
              <a:ext cx="3214710" cy="50006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.</a:t>
              </a:r>
              <a:r>
                <a:rPr kumimoji="0" lang="en-GB" sz="6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ctors</a:t>
              </a:r>
              <a:endParaRPr kumimoji="0" lang="en-GB" sz="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786182" y="2928932"/>
              <a:ext cx="1740364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0x00000000</a:t>
              </a:r>
              <a:endParaRPr lang="en-GB" sz="5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786182" y="3500438"/>
              <a:ext cx="1762450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0x00000F00</a:t>
              </a:r>
              <a:endParaRPr lang="en-GB" sz="5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86182" y="4071944"/>
              <a:ext cx="1828707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0x000EC000</a:t>
              </a:r>
              <a:endParaRPr lang="en-GB" sz="5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86182" y="4714884"/>
              <a:ext cx="1812143" cy="583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500" b="1" dirty="0" smtClean="0">
                  <a:latin typeface="Times"/>
                </a:rPr>
                <a:t>0x0A000F00</a:t>
              </a:r>
              <a:endParaRPr lang="en-GB" sz="500" dirty="0"/>
            </a:p>
          </p:txBody>
        </p:sp>
        <p:sp>
          <p:nvSpPr>
            <p:cNvPr id="41" name="Folded Corner 40"/>
            <p:cNvSpPr/>
            <p:nvPr/>
          </p:nvSpPr>
          <p:spPr>
            <a:xfrm>
              <a:off x="3714744" y="1285860"/>
              <a:ext cx="4572032" cy="4429156"/>
            </a:xfrm>
            <a:prstGeom prst="foldedCorner">
              <a:avLst>
                <a:gd name="adj" fmla="val 577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sz="800" b="1" dirty="0" smtClean="0">
                  <a:solidFill>
                    <a:srgbClr val="FF0000"/>
                  </a:solidFill>
                </a:rPr>
                <a:t>Object File</a:t>
              </a:r>
            </a:p>
            <a:p>
              <a:endParaRPr lang="en-GB" sz="800" b="1" dirty="0" smtClean="0">
                <a:latin typeface="Times"/>
              </a:endParaRPr>
            </a:p>
          </p:txBody>
        </p:sp>
      </p:grpSp>
      <p:sp>
        <p:nvSpPr>
          <p:cNvPr id="42" name="Rectangle 41"/>
          <p:cNvSpPr/>
          <p:nvPr/>
        </p:nvSpPr>
        <p:spPr bwMode="auto">
          <a:xfrm>
            <a:off x="4286248" y="928670"/>
            <a:ext cx="3143272" cy="45005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57686" y="100010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Output File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500562" y="1643050"/>
            <a:ext cx="2714644" cy="2143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rodata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500562" y="2428868"/>
            <a:ext cx="2714644" cy="21431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.data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4500562" y="3357562"/>
            <a:ext cx="2714644" cy="214314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.text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4500562" y="4214818"/>
            <a:ext cx="2714644" cy="21431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ctors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500562" y="1857364"/>
            <a:ext cx="2714644" cy="2143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rodata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00562" y="2643182"/>
            <a:ext cx="2714644" cy="21431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.data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500562" y="3571876"/>
            <a:ext cx="2714644" cy="214314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.text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500562" y="4429132"/>
            <a:ext cx="2714644" cy="21431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ctors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500562" y="2071678"/>
            <a:ext cx="2714644" cy="2143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rodata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4500562" y="2857496"/>
            <a:ext cx="2714644" cy="21431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.data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500562" y="3786190"/>
            <a:ext cx="2714644" cy="214314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.text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500562" y="4643446"/>
            <a:ext cx="2714644" cy="21431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ctors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Flowchart: Display 56"/>
          <p:cNvSpPr/>
          <p:nvPr/>
        </p:nvSpPr>
        <p:spPr bwMode="auto">
          <a:xfrm>
            <a:off x="1643042" y="1428736"/>
            <a:ext cx="2143140" cy="857256"/>
          </a:xfrm>
          <a:prstGeom prst="flowChartDisplay">
            <a:avLst/>
          </a:prstGeom>
          <a:solidFill>
            <a:srgbClr val="FFFF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b="1" dirty="0" smtClean="0">
                <a:latin typeface="Calibri" pitchFamily="34" charset="0"/>
                <a:cs typeface="Calibri" pitchFamily="34" charset="0"/>
              </a:rPr>
              <a:t>Linker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Flowchart: Display 58"/>
          <p:cNvSpPr/>
          <p:nvPr/>
        </p:nvSpPr>
        <p:spPr bwMode="auto">
          <a:xfrm>
            <a:off x="1643042" y="2786058"/>
            <a:ext cx="2143140" cy="857256"/>
          </a:xfrm>
          <a:prstGeom prst="flowChartDisplay">
            <a:avLst/>
          </a:prstGeom>
          <a:solidFill>
            <a:srgbClr val="FFFF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b="1" dirty="0" smtClean="0">
                <a:latin typeface="Calibri" pitchFamily="34" charset="0"/>
                <a:cs typeface="Calibri" pitchFamily="34" charset="0"/>
              </a:rPr>
              <a:t>Linker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Flowchart: Display 59"/>
          <p:cNvSpPr/>
          <p:nvPr/>
        </p:nvSpPr>
        <p:spPr bwMode="auto">
          <a:xfrm>
            <a:off x="1643042" y="4286256"/>
            <a:ext cx="2143140" cy="857256"/>
          </a:xfrm>
          <a:prstGeom prst="flowChartDisplay">
            <a:avLst/>
          </a:prstGeom>
          <a:solidFill>
            <a:srgbClr val="FFFF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b="1" dirty="0" smtClean="0">
                <a:latin typeface="Calibri" pitchFamily="34" charset="0"/>
                <a:cs typeface="Calibri" pitchFamily="34" charset="0"/>
              </a:rPr>
              <a:t>Linker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 bwMode="auto">
          <a:xfrm>
            <a:off x="4714876" y="1071546"/>
            <a:ext cx="3000396" cy="4643470"/>
          </a:xfrm>
          <a:prstGeom prst="roundRect">
            <a:avLst>
              <a:gd name="adj" fmla="val 6000"/>
            </a:avLst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Main Memory</a:t>
            </a:r>
          </a:p>
        </p:txBody>
      </p:sp>
      <p:sp>
        <p:nvSpPr>
          <p:cNvPr id="99" name="Rounded Rectangle 98"/>
          <p:cNvSpPr/>
          <p:nvPr/>
        </p:nvSpPr>
        <p:spPr bwMode="auto">
          <a:xfrm>
            <a:off x="4786314" y="1571612"/>
            <a:ext cx="2857520" cy="3899548"/>
          </a:xfrm>
          <a:prstGeom prst="roundRect">
            <a:avLst>
              <a:gd name="adj" fmla="val 2699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Process Address Space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71472" y="2857496"/>
            <a:ext cx="2714644" cy="642942"/>
            <a:chOff x="571472" y="2857496"/>
            <a:chExt cx="2714644" cy="642942"/>
          </a:xfrm>
        </p:grpSpPr>
        <p:sp>
          <p:nvSpPr>
            <p:cNvPr id="84" name="Rectangle 83"/>
            <p:cNvSpPr/>
            <p:nvPr/>
          </p:nvSpPr>
          <p:spPr bwMode="auto">
            <a:xfrm>
              <a:off x="571472" y="2857496"/>
              <a:ext cx="2714644" cy="214314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.data</a:t>
              </a: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571472" y="3071810"/>
              <a:ext cx="2714644" cy="214314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.data</a:t>
              </a: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571472" y="3286124"/>
              <a:ext cx="2714644" cy="214314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.data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</a:rPr>
              <a:t>Linker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Program Loader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57158" y="1000108"/>
            <a:ext cx="3143272" cy="514353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28596" y="107154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Output File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71472" y="2500306"/>
            <a:ext cx="2714644" cy="2143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rodata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571472" y="3643314"/>
            <a:ext cx="2714644" cy="214314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.text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71472" y="4500570"/>
            <a:ext cx="2714644" cy="21431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ctors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571472" y="2714620"/>
            <a:ext cx="2714644" cy="2143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rodata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571472" y="3857628"/>
            <a:ext cx="2714644" cy="214314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.text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71472" y="4714884"/>
            <a:ext cx="2714644" cy="21431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ctors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571472" y="4071942"/>
            <a:ext cx="2714644" cy="214314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.text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571472" y="4929198"/>
            <a:ext cx="2714644" cy="21431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ctors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71472" y="3643314"/>
            <a:ext cx="2714644" cy="642942"/>
            <a:chOff x="571472" y="3786190"/>
            <a:chExt cx="2714644" cy="642942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71472" y="3786190"/>
              <a:ext cx="2714644" cy="214314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.text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71472" y="4000504"/>
              <a:ext cx="2714644" cy="214314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.text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71472" y="4214818"/>
              <a:ext cx="2714644" cy="214314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.text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71472" y="2500306"/>
            <a:ext cx="2714644" cy="428628"/>
            <a:chOff x="571472" y="2500306"/>
            <a:chExt cx="2714644" cy="428628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1472" y="2500306"/>
              <a:ext cx="2714644" cy="21431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sz="1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rodata</a:t>
              </a:r>
              <a:endPara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71472" y="2714620"/>
              <a:ext cx="2714644" cy="21431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sz="1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rodata</a:t>
              </a:r>
              <a:endPara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63852" y="4500570"/>
            <a:ext cx="2714644" cy="642942"/>
            <a:chOff x="723872" y="4795846"/>
            <a:chExt cx="2714644" cy="642942"/>
          </a:xfrm>
        </p:grpSpPr>
        <p:sp>
          <p:nvSpPr>
            <p:cNvPr id="70" name="Rectangle 69"/>
            <p:cNvSpPr/>
            <p:nvPr/>
          </p:nvSpPr>
          <p:spPr bwMode="auto">
            <a:xfrm>
              <a:off x="723872" y="4795846"/>
              <a:ext cx="2714644" cy="21431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sz="1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ctors</a:t>
              </a:r>
              <a:endPara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723872" y="5010160"/>
              <a:ext cx="2714644" cy="21431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sz="1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ctors</a:t>
              </a:r>
              <a:endPara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723872" y="5224474"/>
              <a:ext cx="2714644" cy="21431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</a:t>
              </a:r>
              <a:r>
                <a:rPr kumimoji="0" lang="en-GB" sz="1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ctors</a:t>
              </a:r>
              <a:endPara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4" name="Rectangle 73"/>
          <p:cNvSpPr/>
          <p:nvPr/>
        </p:nvSpPr>
        <p:spPr bwMode="auto">
          <a:xfrm>
            <a:off x="571472" y="1500174"/>
            <a:ext cx="2714644" cy="42862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Program Header Table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71472" y="5357826"/>
            <a:ext cx="2714644" cy="21431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.debug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571472" y="5572140"/>
            <a:ext cx="2714644" cy="21431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.debug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571472" y="5786454"/>
            <a:ext cx="2714644" cy="21431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.debug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571472" y="3071810"/>
            <a:ext cx="2714644" cy="21431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.data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71472" y="3286124"/>
            <a:ext cx="2714644" cy="21431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.data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71472" y="2000240"/>
            <a:ext cx="2714644" cy="2143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bss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71472" y="2214554"/>
            <a:ext cx="2714644" cy="2143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.</a:t>
            </a:r>
            <a:r>
              <a:rPr kumimoji="0" lang="en-GB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bss</a:t>
            </a:r>
            <a:endParaRPr kumimoji="0" lang="en-GB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71472" y="3071810"/>
            <a:ext cx="2714644" cy="428628"/>
            <a:chOff x="723872" y="3224210"/>
            <a:chExt cx="2714644" cy="428628"/>
          </a:xfrm>
        </p:grpSpPr>
        <p:sp>
          <p:nvSpPr>
            <p:cNvPr id="93" name="Rectangle 92"/>
            <p:cNvSpPr/>
            <p:nvPr/>
          </p:nvSpPr>
          <p:spPr bwMode="auto">
            <a:xfrm>
              <a:off x="723872" y="3224210"/>
              <a:ext cx="2714644" cy="214314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.data</a:t>
              </a: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23872" y="3438524"/>
              <a:ext cx="2714644" cy="214314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.data</a:t>
              </a:r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571472" y="2000240"/>
            <a:ext cx="2714644" cy="4286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Space for initializing</a:t>
            </a: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global data</a:t>
            </a:r>
            <a:endParaRPr kumimoji="0" lang="en-GB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 bwMode="auto">
          <a:xfrm>
            <a:off x="4848248" y="4628206"/>
            <a:ext cx="2747008" cy="785818"/>
          </a:xfrm>
          <a:prstGeom prst="roundRect">
            <a:avLst>
              <a:gd name="adj" fmla="val 9879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Stack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643306" y="4515810"/>
            <a:ext cx="1214446" cy="285752"/>
            <a:chOff x="3643306" y="4572008"/>
            <a:chExt cx="1214446" cy="285752"/>
          </a:xfrm>
        </p:grpSpPr>
        <p:sp>
          <p:nvSpPr>
            <p:cNvPr id="103" name="Rounded Rectangle 102"/>
            <p:cNvSpPr/>
            <p:nvPr/>
          </p:nvSpPr>
          <p:spPr bwMode="auto">
            <a:xfrm>
              <a:off x="3643306" y="4572008"/>
              <a:ext cx="714380" cy="285752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EBP</a:t>
              </a:r>
            </a:p>
          </p:txBody>
        </p:sp>
        <p:cxnSp>
          <p:nvCxnSpPr>
            <p:cNvPr id="105" name="Straight Arrow Connector 104"/>
            <p:cNvCxnSpPr>
              <a:stCxn id="103" idx="3"/>
            </p:cNvCxnSpPr>
            <p:nvPr/>
          </p:nvCxnSpPr>
          <p:spPr bwMode="auto">
            <a:xfrm>
              <a:off x="4357686" y="4714884"/>
              <a:ext cx="500066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>
              <a:glow rad="101600">
                <a:srgbClr val="00B050">
                  <a:alpha val="60000"/>
                </a:srgbClr>
              </a:glow>
            </a:effectLst>
          </p:spPr>
        </p:cxnSp>
      </p:grpSp>
      <p:grpSp>
        <p:nvGrpSpPr>
          <p:cNvPr id="107" name="Group 106"/>
          <p:cNvGrpSpPr/>
          <p:nvPr/>
        </p:nvGrpSpPr>
        <p:grpSpPr>
          <a:xfrm>
            <a:off x="3643306" y="4643446"/>
            <a:ext cx="1214446" cy="571504"/>
            <a:chOff x="3643306" y="4286256"/>
            <a:chExt cx="1214446" cy="571504"/>
          </a:xfrm>
        </p:grpSpPr>
        <p:sp>
          <p:nvSpPr>
            <p:cNvPr id="108" name="Rounded Rectangle 107"/>
            <p:cNvSpPr/>
            <p:nvPr/>
          </p:nvSpPr>
          <p:spPr bwMode="auto">
            <a:xfrm>
              <a:off x="3643306" y="4572008"/>
              <a:ext cx="714380" cy="285752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ESP</a:t>
              </a:r>
            </a:p>
          </p:txBody>
        </p:sp>
        <p:cxnSp>
          <p:nvCxnSpPr>
            <p:cNvPr id="109" name="Straight Arrow Connector 108"/>
            <p:cNvCxnSpPr>
              <a:stCxn id="108" idx="3"/>
            </p:cNvCxnSpPr>
            <p:nvPr/>
          </p:nvCxnSpPr>
          <p:spPr bwMode="auto">
            <a:xfrm flipV="1">
              <a:off x="4357686" y="4286256"/>
              <a:ext cx="500066" cy="4286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>
              <a:glow rad="101600">
                <a:srgbClr val="00B050">
                  <a:alpha val="60000"/>
                </a:srgbClr>
              </a:glow>
            </a:effectLst>
          </p:spPr>
        </p:cxnSp>
      </p:grpSp>
      <p:grpSp>
        <p:nvGrpSpPr>
          <p:cNvPr id="111" name="Group 110"/>
          <p:cNvGrpSpPr/>
          <p:nvPr/>
        </p:nvGrpSpPr>
        <p:grpSpPr>
          <a:xfrm>
            <a:off x="3643306" y="3130866"/>
            <a:ext cx="1214446" cy="285752"/>
            <a:chOff x="3643306" y="4572008"/>
            <a:chExt cx="1214446" cy="285752"/>
          </a:xfrm>
        </p:grpSpPr>
        <p:sp>
          <p:nvSpPr>
            <p:cNvPr id="112" name="Rounded Rectangle 111"/>
            <p:cNvSpPr/>
            <p:nvPr/>
          </p:nvSpPr>
          <p:spPr bwMode="auto">
            <a:xfrm>
              <a:off x="3643306" y="4572008"/>
              <a:ext cx="714380" cy="285752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EIP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 bwMode="auto">
            <a:xfrm>
              <a:off x="4357686" y="4714884"/>
              <a:ext cx="500066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>
              <a:glow rad="101600">
                <a:srgbClr val="00B050">
                  <a:alpha val="60000"/>
                </a:srgbClr>
              </a:glow>
            </a:effectLst>
          </p:spPr>
        </p:cxnSp>
      </p:grpSp>
      <p:grpSp>
        <p:nvGrpSpPr>
          <p:cNvPr id="117" name="Group 116"/>
          <p:cNvGrpSpPr/>
          <p:nvPr/>
        </p:nvGrpSpPr>
        <p:grpSpPr>
          <a:xfrm>
            <a:off x="2786050" y="285728"/>
            <a:ext cx="3429024" cy="1428758"/>
            <a:chOff x="2786050" y="285728"/>
            <a:chExt cx="3429024" cy="1428758"/>
          </a:xfrm>
        </p:grpSpPr>
        <p:grpSp>
          <p:nvGrpSpPr>
            <p:cNvPr id="82" name="Group 81"/>
            <p:cNvGrpSpPr/>
            <p:nvPr/>
          </p:nvGrpSpPr>
          <p:grpSpPr>
            <a:xfrm>
              <a:off x="2786050" y="285728"/>
              <a:ext cx="3429024" cy="1428758"/>
              <a:chOff x="2786050" y="285728"/>
              <a:chExt cx="3429024" cy="1428758"/>
            </a:xfrm>
          </p:grpSpPr>
          <p:cxnSp>
            <p:nvCxnSpPr>
              <p:cNvPr id="78" name="Straight Arrow Connector 77"/>
              <p:cNvCxnSpPr>
                <a:stCxn id="76" idx="2"/>
              </p:cNvCxnSpPr>
              <p:nvPr/>
            </p:nvCxnSpPr>
            <p:spPr bwMode="auto">
              <a:xfrm rot="10800000" flipV="1">
                <a:off x="2786050" y="642918"/>
                <a:ext cx="928694" cy="107156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6" name="Oval 75"/>
              <p:cNvSpPr/>
              <p:nvPr/>
            </p:nvSpPr>
            <p:spPr bwMode="auto">
              <a:xfrm>
                <a:off x="3714744" y="285728"/>
                <a:ext cx="2500330" cy="71438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Calibri" pitchFamily="34" charset="0"/>
                  </a:rPr>
                  <a:t>Operating System</a:t>
                </a:r>
              </a:p>
            </p:txBody>
          </p:sp>
        </p:grpSp>
        <p:pic>
          <p:nvPicPr>
            <p:cNvPr id="3074" name="Picture 2" descr="http://blog.taragana.com/wp-content/uploads/2008/12/windows-log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08911" y="686755"/>
              <a:ext cx="246923" cy="219055"/>
            </a:xfrm>
            <a:prstGeom prst="rect">
              <a:avLst/>
            </a:prstGeom>
            <a:noFill/>
          </p:spPr>
        </p:pic>
        <p:pic>
          <p:nvPicPr>
            <p:cNvPr id="3076" name="Picture 4" descr="http://weblogs.baltimoresun.com/business/consuminginterests/blog/apple-logo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16794" y="665778"/>
              <a:ext cx="226667" cy="274056"/>
            </a:xfrm>
            <a:prstGeom prst="rect">
              <a:avLst/>
            </a:prstGeom>
            <a:noFill/>
          </p:spPr>
        </p:pic>
        <p:pic>
          <p:nvPicPr>
            <p:cNvPr id="3078" name="Picture 6" descr="http://bullylug.org/linux-penguin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20644" y="601960"/>
              <a:ext cx="285752" cy="34004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47014 3.33333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47014 -0.0113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-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47014 -0.0317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-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47014 -0.056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-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47066 -0.0921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7" grpId="0" animBg="1"/>
      <p:bldP spid="97" grpId="1" animBg="1"/>
      <p:bldP spid="1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02149"/>
            <a:ext cx="4357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Introduction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Presentation Overview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158" y="1214422"/>
            <a:ext cx="8143932" cy="5144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Beyond the green button?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 chain of events which occur between hitting “Debug” and stepping into “main”.</a:t>
            </a: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Why should anyone care anyway?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Tools Developers.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Code optimization.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Build times.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Aids diagnosis of warnings and errors at all stages (compile / link  / runtime).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Developers of new languages / compilers / interpreters.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Anyone really interested in hardware and computing?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Not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EVERYONE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uses Visual Studio !!</a:t>
            </a:r>
          </a:p>
          <a:p>
            <a:pPr lvl="1">
              <a:lnSpc>
                <a:spcPct val="114000"/>
              </a:lnSpc>
              <a:buFont typeface="Arial" pitchFamily="34" charset="0"/>
              <a:buChar char="•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02149"/>
            <a:ext cx="56436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Introduction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Presentation Structure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158" y="1214422"/>
            <a:ext cx="8143932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1. Order &amp; Project structure</a:t>
            </a:r>
          </a:p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2. The Pre-processor</a:t>
            </a:r>
          </a:p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3. The Compiler</a:t>
            </a:r>
          </a:p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4. Symbols and debug data</a:t>
            </a:r>
          </a:p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5. The Linker</a:t>
            </a:r>
          </a:p>
          <a:p>
            <a:pPr>
              <a:lnSpc>
                <a:spcPct val="114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6. Useful tools</a:t>
            </a:r>
          </a:p>
        </p:txBody>
      </p:sp>
      <p:pic>
        <p:nvPicPr>
          <p:cNvPr id="1026" name="Picture 2" descr="C:\Users\tom\AppData\Local\Microsoft\Windows\Temporary Internet Files\Content.IE5\YBNNV04J\MCj0432663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3786190"/>
            <a:ext cx="17145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Project Ordering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285852" y="2500306"/>
            <a:ext cx="7215238" cy="3143272"/>
            <a:chOff x="1214414" y="2500306"/>
            <a:chExt cx="7215238" cy="3143272"/>
          </a:xfrm>
        </p:grpSpPr>
        <p:grpSp>
          <p:nvGrpSpPr>
            <p:cNvPr id="6" name="Group 5"/>
            <p:cNvGrpSpPr/>
            <p:nvPr/>
          </p:nvGrpSpPr>
          <p:grpSpPr>
            <a:xfrm>
              <a:off x="1214414" y="2500306"/>
              <a:ext cx="2786082" cy="381003"/>
              <a:chOff x="1071538" y="1571612"/>
              <a:chExt cx="2786082" cy="381003"/>
            </a:xfrm>
            <a:effectLst/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71538" y="1595425"/>
                <a:ext cx="416722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00166" y="1571612"/>
                <a:ext cx="2357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err="1" smtClean="0">
                    <a:latin typeface="Calibri" pitchFamily="34" charset="0"/>
                    <a:cs typeface="Calibri" pitchFamily="34" charset="0"/>
                  </a:rPr>
                  <a:t>ApplicationLog</a:t>
                </a:r>
                <a:endParaRPr lang="en-GB" sz="18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43570" y="2500306"/>
              <a:ext cx="2786082" cy="381003"/>
              <a:chOff x="1071538" y="1571612"/>
              <a:chExt cx="2786082" cy="381003"/>
            </a:xfrm>
            <a:effectLst/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71538" y="1595425"/>
                <a:ext cx="416722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500166" y="1571612"/>
                <a:ext cx="2357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err="1" smtClean="0">
                    <a:latin typeface="Calibri" pitchFamily="34" charset="0"/>
                    <a:cs typeface="Calibri" pitchFamily="34" charset="0"/>
                  </a:rPr>
                  <a:t>RenderSystem</a:t>
                </a:r>
                <a:endParaRPr lang="en-GB" sz="18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4414" y="5262575"/>
              <a:ext cx="2786082" cy="381003"/>
              <a:chOff x="1071538" y="1571612"/>
              <a:chExt cx="2786082" cy="381003"/>
            </a:xfrm>
            <a:effectLst/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71538" y="1595425"/>
                <a:ext cx="416722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500166" y="1571612"/>
                <a:ext cx="2357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err="1" smtClean="0">
                    <a:latin typeface="Calibri" pitchFamily="34" charset="0"/>
                    <a:cs typeface="Calibri" pitchFamily="34" charset="0"/>
                  </a:rPr>
                  <a:t>MainGame</a:t>
                </a:r>
                <a:endParaRPr lang="en-GB" sz="18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643570" y="5262575"/>
              <a:ext cx="2786082" cy="381003"/>
              <a:chOff x="1071538" y="1571612"/>
              <a:chExt cx="2786082" cy="381003"/>
            </a:xfrm>
            <a:effectLst/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71538" y="1595425"/>
                <a:ext cx="416722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500166" y="1571612"/>
                <a:ext cx="2357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err="1" smtClean="0">
                    <a:latin typeface="Calibri" pitchFamily="34" charset="0"/>
                    <a:cs typeface="Calibri" pitchFamily="34" charset="0"/>
                  </a:rPr>
                  <a:t>ParticleSystem</a:t>
                </a:r>
                <a:endParaRPr lang="en-GB" sz="18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428992" y="3929066"/>
              <a:ext cx="2786082" cy="381003"/>
              <a:chOff x="1071538" y="1571612"/>
              <a:chExt cx="2786082" cy="381003"/>
            </a:xfrm>
            <a:effectLst/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71538" y="1595425"/>
                <a:ext cx="416722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00166" y="1571612"/>
                <a:ext cx="2357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 err="1" smtClean="0">
                    <a:latin typeface="Calibri" pitchFamily="34" charset="0"/>
                    <a:cs typeface="Calibri" pitchFamily="34" charset="0"/>
                  </a:rPr>
                  <a:t>GameEngine</a:t>
                </a:r>
                <a:endParaRPr lang="en-GB" sz="1800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427934" y="2714620"/>
            <a:ext cx="5358644" cy="2429686"/>
            <a:chOff x="1356496" y="2500306"/>
            <a:chExt cx="5358644" cy="2429686"/>
          </a:xfrm>
          <a:effectLst/>
        </p:grpSpPr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357158" y="3929066"/>
              <a:ext cx="2000264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>
              <a:off x="3357554" y="2500306"/>
              <a:ext cx="2141552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0800000">
              <a:off x="2644762" y="2714620"/>
              <a:ext cx="1712924" cy="9286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 flipV="1">
              <a:off x="6607983" y="4791561"/>
              <a:ext cx="21431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357422" y="4714884"/>
              <a:ext cx="43577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H="1" flipV="1">
              <a:off x="1464447" y="3821909"/>
              <a:ext cx="1785950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/>
          <p:nvPr/>
        </p:nvCxnSpPr>
        <p:spPr>
          <a:xfrm flipV="1">
            <a:off x="2143108" y="4143380"/>
            <a:ext cx="1143008" cy="1071570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000628" y="3071810"/>
            <a:ext cx="642942" cy="2071702"/>
            <a:chOff x="4929190" y="2857496"/>
            <a:chExt cx="642942" cy="2071702"/>
          </a:xfrm>
        </p:grpSpPr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822033" y="2964653"/>
              <a:ext cx="785818" cy="57150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4893471" y="4250537"/>
              <a:ext cx="785818" cy="57150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57290" y="1160817"/>
            <a:ext cx="6215106" cy="982299"/>
            <a:chOff x="1928794" y="1714488"/>
            <a:chExt cx="6215106" cy="982299"/>
          </a:xfrm>
          <a:effectLst/>
        </p:grpSpPr>
        <p:pic>
          <p:nvPicPr>
            <p:cNvPr id="41" name="Picture 2" descr="http://www.itaakash.com/logo/vb_log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5781" b="27343"/>
            <a:stretch>
              <a:fillRect/>
            </a:stretch>
          </p:blipFill>
          <p:spPr bwMode="auto">
            <a:xfrm>
              <a:off x="1928794" y="1714488"/>
              <a:ext cx="1571668" cy="982299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42" name="TextBox 41"/>
            <p:cNvSpPr txBox="1"/>
            <p:nvPr/>
          </p:nvSpPr>
          <p:spPr>
            <a:xfrm>
              <a:off x="3571868" y="1966902"/>
              <a:ext cx="4572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 smtClean="0">
                  <a:effectLst/>
                  <a:latin typeface="Calibri" pitchFamily="34" charset="0"/>
                  <a:cs typeface="Calibri" pitchFamily="34" charset="0"/>
                </a:rPr>
                <a:t>Sample Game Solution</a:t>
              </a:r>
              <a:endParaRPr lang="en-GB" sz="2800" b="1" dirty="0"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Project Ordering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57158" y="2071678"/>
            <a:ext cx="3935584" cy="2339806"/>
            <a:chOff x="500034" y="3357562"/>
            <a:chExt cx="3935584" cy="2339806"/>
          </a:xfrm>
        </p:grpSpPr>
        <p:grpSp>
          <p:nvGrpSpPr>
            <p:cNvPr id="43" name="Group 42"/>
            <p:cNvGrpSpPr/>
            <p:nvPr/>
          </p:nvGrpSpPr>
          <p:grpSpPr>
            <a:xfrm>
              <a:off x="500034" y="3929066"/>
              <a:ext cx="3935584" cy="1768302"/>
              <a:chOff x="1214414" y="2500306"/>
              <a:chExt cx="7215238" cy="3241888"/>
            </a:xfrm>
          </p:grpSpPr>
          <p:grpSp>
            <p:nvGrpSpPr>
              <p:cNvPr id="2" name="Group 42"/>
              <p:cNvGrpSpPr/>
              <p:nvPr/>
            </p:nvGrpSpPr>
            <p:grpSpPr>
              <a:xfrm>
                <a:off x="1214414" y="2500306"/>
                <a:ext cx="7215238" cy="3241888"/>
                <a:chOff x="1214414" y="2500306"/>
                <a:chExt cx="7215238" cy="3241888"/>
              </a:xfrm>
            </p:grpSpPr>
            <p:grpSp>
              <p:nvGrpSpPr>
                <p:cNvPr id="3" name="Group 5"/>
                <p:cNvGrpSpPr/>
                <p:nvPr/>
              </p:nvGrpSpPr>
              <p:grpSpPr>
                <a:xfrm>
                  <a:off x="1214414" y="2500306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ApplicationLog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6" name="Group 8"/>
                <p:cNvGrpSpPr/>
                <p:nvPr/>
              </p:nvGrpSpPr>
              <p:grpSpPr>
                <a:xfrm>
                  <a:off x="5643570" y="2500306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1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RenderSystem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9" name="Group 11"/>
                <p:cNvGrpSpPr/>
                <p:nvPr/>
              </p:nvGrpSpPr>
              <p:grpSpPr>
                <a:xfrm>
                  <a:off x="1214414" y="5262575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1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MainGame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12" name="Group 14"/>
                <p:cNvGrpSpPr/>
                <p:nvPr/>
              </p:nvGrpSpPr>
              <p:grpSpPr>
                <a:xfrm>
                  <a:off x="5643570" y="5262575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1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ParticleSystem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15" name="Group 17"/>
                <p:cNvGrpSpPr/>
                <p:nvPr/>
              </p:nvGrpSpPr>
              <p:grpSpPr>
                <a:xfrm>
                  <a:off x="3428992" y="3929068"/>
                  <a:ext cx="2786082" cy="479619"/>
                  <a:chOff x="1071538" y="1571614"/>
                  <a:chExt cx="2786082" cy="479619"/>
                </a:xfrm>
                <a:effectLst/>
              </p:grpSpPr>
              <p:pic>
                <p:nvPicPr>
                  <p:cNvPr id="1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500166" y="1571614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GameEngine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</p:grpSp>
          <p:grpSp>
            <p:nvGrpSpPr>
              <p:cNvPr id="40" name="Group 39"/>
              <p:cNvGrpSpPr/>
              <p:nvPr/>
            </p:nvGrpSpPr>
            <p:grpSpPr>
              <a:xfrm>
                <a:off x="1427934" y="2714620"/>
                <a:ext cx="5358644" cy="2500330"/>
                <a:chOff x="1427934" y="2714620"/>
                <a:chExt cx="5358644" cy="2500330"/>
              </a:xfrm>
            </p:grpSpPr>
            <p:grpSp>
              <p:nvGrpSpPr>
                <p:cNvPr id="18" name="Group 20"/>
                <p:cNvGrpSpPr/>
                <p:nvPr/>
              </p:nvGrpSpPr>
              <p:grpSpPr>
                <a:xfrm>
                  <a:off x="1427934" y="2714620"/>
                  <a:ext cx="5358644" cy="2429686"/>
                  <a:chOff x="1356496" y="2500306"/>
                  <a:chExt cx="5358644" cy="2429686"/>
                </a:xfrm>
                <a:effectLst/>
              </p:grpSpPr>
              <p:cxnSp>
                <p:nvCxnSpPr>
                  <p:cNvPr id="22" name="Straight Arrow Connector 21"/>
                  <p:cNvCxnSpPr/>
                  <p:nvPr/>
                </p:nvCxnSpPr>
                <p:spPr>
                  <a:xfrm rot="5400000" flipH="1" flipV="1">
                    <a:off x="357158" y="3929066"/>
                    <a:ext cx="2000264" cy="158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/>
                  <p:cNvCxnSpPr/>
                  <p:nvPr/>
                </p:nvCxnSpPr>
                <p:spPr>
                  <a:xfrm rot="10800000">
                    <a:off x="3357554" y="2500306"/>
                    <a:ext cx="2141552" cy="158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/>
                  <p:cNvCxnSpPr/>
                  <p:nvPr/>
                </p:nvCxnSpPr>
                <p:spPr>
                  <a:xfrm rot="10800000">
                    <a:off x="2644762" y="2714620"/>
                    <a:ext cx="1712924" cy="92869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/>
                  <p:cNvCxnSpPr/>
                  <p:nvPr/>
                </p:nvCxnSpPr>
                <p:spPr>
                  <a:xfrm rot="5400000" flipH="1" flipV="1">
                    <a:off x="6607983" y="4791561"/>
                    <a:ext cx="214314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2357422" y="4714884"/>
                    <a:ext cx="4357718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rot="5400000" flipH="1" flipV="1">
                    <a:off x="1464447" y="3821909"/>
                    <a:ext cx="1785950" cy="158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2143108" y="4143380"/>
                  <a:ext cx="1143008" cy="1071570"/>
                </a:xfrm>
                <a:prstGeom prst="straightConnector1">
                  <a:avLst/>
                </a:prstGeom>
                <a:ln w="12700">
                  <a:solidFill>
                    <a:srgbClr val="92D050"/>
                  </a:solidFill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 30"/>
                <p:cNvGrpSpPr/>
                <p:nvPr/>
              </p:nvGrpSpPr>
              <p:grpSpPr>
                <a:xfrm>
                  <a:off x="5000628" y="3071810"/>
                  <a:ext cx="642942" cy="2071702"/>
                  <a:chOff x="4929190" y="2857496"/>
                  <a:chExt cx="642942" cy="2071702"/>
                </a:xfrm>
              </p:grpSpPr>
              <p:cxnSp>
                <p:nvCxnSpPr>
                  <p:cNvPr id="32" name="Straight Arrow Connector 31"/>
                  <p:cNvCxnSpPr/>
                  <p:nvPr/>
                </p:nvCxnSpPr>
                <p:spPr>
                  <a:xfrm rot="5400000" flipH="1" flipV="1">
                    <a:off x="4822033" y="2964653"/>
                    <a:ext cx="785818" cy="57150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/>
                  <p:cNvCxnSpPr/>
                  <p:nvPr/>
                </p:nvCxnSpPr>
                <p:spPr>
                  <a:xfrm rot="16200000" flipH="1">
                    <a:off x="4893471" y="4250537"/>
                    <a:ext cx="785818" cy="57150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0" name="Group 39"/>
            <p:cNvGrpSpPr/>
            <p:nvPr/>
          </p:nvGrpSpPr>
          <p:grpSpPr>
            <a:xfrm>
              <a:off x="1071538" y="3357562"/>
              <a:ext cx="2571768" cy="410794"/>
              <a:chOff x="2446720" y="1714488"/>
              <a:chExt cx="6215106" cy="982299"/>
            </a:xfrm>
            <a:effectLst/>
          </p:grpSpPr>
          <p:pic>
            <p:nvPicPr>
              <p:cNvPr id="41" name="Picture 2" descr="http://www.itaakash.com/logo/vb_log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5781" b="27343"/>
              <a:stretch>
                <a:fillRect/>
              </a:stretch>
            </p:blipFill>
            <p:spPr bwMode="auto">
              <a:xfrm>
                <a:off x="2446720" y="1714488"/>
                <a:ext cx="1571667" cy="982299"/>
              </a:xfrm>
              <a:prstGeom prst="rect">
                <a:avLst/>
              </a:prstGeom>
              <a:noFill/>
              <a:effectLst>
                <a:reflection blurRad="6350" stA="50000" endA="300" endPos="55000" dir="5400000" sy="-100000" algn="bl" rotWithShape="0"/>
              </a:effec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089795" y="1895087"/>
                <a:ext cx="4572031" cy="595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effectLst/>
                    <a:latin typeface="Calibri" pitchFamily="34" charset="0"/>
                    <a:cs typeface="Calibri" pitchFamily="34" charset="0"/>
                  </a:rPr>
                  <a:t>Sample Game Solution</a:t>
                </a:r>
                <a:endParaRPr lang="en-GB" sz="1000" b="1" dirty="0">
                  <a:effectLst/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39" name="Tom-0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112574" y="1818866"/>
            <a:ext cx="4500594" cy="3375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02149"/>
            <a:ext cx="692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Kozuka Gothic Pro B" pitchFamily="34" charset="-128"/>
                <a:ea typeface="Kozuka Gothic Pro B" pitchFamily="34" charset="-128"/>
                <a:cs typeface="+mn-cs"/>
              </a:rPr>
              <a:t>Order &amp; Project Structure</a:t>
            </a:r>
            <a:endParaRPr lang="en-GB" sz="3200" dirty="0"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630776"/>
            <a:ext cx="5072098" cy="3693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800" kern="0" dirty="0" smtClean="0">
                <a:effectLst>
                  <a:reflection blurRad="6350" stA="60000" endA="900" endPos="58000" dir="5400000" sy="-100000" algn="bl" rotWithShape="0"/>
                </a:effectLst>
                <a:latin typeface="Kozuka Gothic Pro B" pitchFamily="34" charset="-128"/>
                <a:ea typeface="Kozuka Gothic Pro B" pitchFamily="34" charset="-128"/>
                <a:cs typeface="Times" pitchFamily="18" charset="0"/>
              </a:rPr>
              <a:t>Project Ordering</a:t>
            </a:r>
            <a:endParaRPr lang="en-US" sz="1800" kern="0" dirty="0">
              <a:effectLst>
                <a:reflection blurRad="6350" stA="60000" endA="900" endPos="58000" dir="5400000" sy="-100000" algn="bl" rotWithShape="0"/>
              </a:effectLst>
              <a:latin typeface="Kozuka Gothic Pro B" pitchFamily="34" charset="-128"/>
              <a:ea typeface="Kozuka Gothic Pro B" pitchFamily="34" charset="-128"/>
              <a:cs typeface="Times" pitchFamily="18" charset="0"/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357158" y="2071678"/>
            <a:ext cx="3935584" cy="2339806"/>
            <a:chOff x="500034" y="3357562"/>
            <a:chExt cx="3935584" cy="2339806"/>
          </a:xfrm>
        </p:grpSpPr>
        <p:grpSp>
          <p:nvGrpSpPr>
            <p:cNvPr id="3" name="Group 42"/>
            <p:cNvGrpSpPr/>
            <p:nvPr/>
          </p:nvGrpSpPr>
          <p:grpSpPr>
            <a:xfrm>
              <a:off x="500034" y="3929066"/>
              <a:ext cx="3935584" cy="1768301"/>
              <a:chOff x="1214414" y="2500306"/>
              <a:chExt cx="7215238" cy="3241888"/>
            </a:xfrm>
          </p:grpSpPr>
          <p:grpSp>
            <p:nvGrpSpPr>
              <p:cNvPr id="6" name="Group 42"/>
              <p:cNvGrpSpPr/>
              <p:nvPr/>
            </p:nvGrpSpPr>
            <p:grpSpPr>
              <a:xfrm>
                <a:off x="1214414" y="2500306"/>
                <a:ext cx="7215238" cy="3241888"/>
                <a:chOff x="1214414" y="2500306"/>
                <a:chExt cx="7215238" cy="3241888"/>
              </a:xfrm>
            </p:grpSpPr>
            <p:grpSp>
              <p:nvGrpSpPr>
                <p:cNvPr id="7" name="Group 5"/>
                <p:cNvGrpSpPr/>
                <p:nvPr/>
              </p:nvGrpSpPr>
              <p:grpSpPr>
                <a:xfrm>
                  <a:off x="1214414" y="2500306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95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6" name="TextBox 7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ApplicationLog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8" name="Group 8"/>
                <p:cNvGrpSpPr/>
                <p:nvPr/>
              </p:nvGrpSpPr>
              <p:grpSpPr>
                <a:xfrm>
                  <a:off x="5643570" y="2500306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9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4" name="TextBox 10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RenderSystem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9" name="Group 11"/>
                <p:cNvGrpSpPr/>
                <p:nvPr/>
              </p:nvGrpSpPr>
              <p:grpSpPr>
                <a:xfrm>
                  <a:off x="1214414" y="5262575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9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MainGame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10" name="Group 14"/>
                <p:cNvGrpSpPr/>
                <p:nvPr/>
              </p:nvGrpSpPr>
              <p:grpSpPr>
                <a:xfrm>
                  <a:off x="5643570" y="5262575"/>
                  <a:ext cx="2786082" cy="479619"/>
                  <a:chOff x="1071538" y="1571612"/>
                  <a:chExt cx="2786082" cy="479619"/>
                </a:xfrm>
                <a:effectLst/>
              </p:grpSpPr>
              <p:pic>
                <p:nvPicPr>
                  <p:cNvPr id="8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1500166" y="1571612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ParticleSystem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11" name="Group 17"/>
                <p:cNvGrpSpPr/>
                <p:nvPr/>
              </p:nvGrpSpPr>
              <p:grpSpPr>
                <a:xfrm>
                  <a:off x="3428992" y="3929068"/>
                  <a:ext cx="2786082" cy="479619"/>
                  <a:chOff x="1071538" y="1571614"/>
                  <a:chExt cx="2786082" cy="479619"/>
                </a:xfrm>
                <a:effectLst/>
              </p:grpSpPr>
              <p:pic>
                <p:nvPicPr>
                  <p:cNvPr id="8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538" y="1595425"/>
                    <a:ext cx="416722" cy="3571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88" name="TextBox 19"/>
                  <p:cNvSpPr txBox="1"/>
                  <p:nvPr/>
                </p:nvSpPr>
                <p:spPr>
                  <a:xfrm>
                    <a:off x="1500166" y="1571614"/>
                    <a:ext cx="2357454" cy="479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b="1" dirty="0" err="1" smtClean="0">
                        <a:latin typeface="Calibri" pitchFamily="34" charset="0"/>
                        <a:cs typeface="Calibri" pitchFamily="34" charset="0"/>
                      </a:rPr>
                      <a:t>GameEngine</a:t>
                    </a:r>
                    <a:endParaRPr lang="en-GB" sz="1100" b="1" dirty="0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</p:grpSp>
          <p:grpSp>
            <p:nvGrpSpPr>
              <p:cNvPr id="12" name="Group 39"/>
              <p:cNvGrpSpPr/>
              <p:nvPr/>
            </p:nvGrpSpPr>
            <p:grpSpPr>
              <a:xfrm>
                <a:off x="1427934" y="2714620"/>
                <a:ext cx="5358644" cy="2500330"/>
                <a:chOff x="1427934" y="2714620"/>
                <a:chExt cx="5358644" cy="2500330"/>
              </a:xfrm>
            </p:grpSpPr>
            <p:grpSp>
              <p:nvGrpSpPr>
                <p:cNvPr id="13" name="Group 20"/>
                <p:cNvGrpSpPr/>
                <p:nvPr/>
              </p:nvGrpSpPr>
              <p:grpSpPr>
                <a:xfrm>
                  <a:off x="1427934" y="2714620"/>
                  <a:ext cx="5358644" cy="2429686"/>
                  <a:chOff x="1356496" y="2500306"/>
                  <a:chExt cx="5358644" cy="2429686"/>
                </a:xfrm>
                <a:effectLst/>
              </p:grpSpPr>
              <p:cxnSp>
                <p:nvCxnSpPr>
                  <p:cNvPr id="76" name="Straight Arrow Connector 75"/>
                  <p:cNvCxnSpPr/>
                  <p:nvPr/>
                </p:nvCxnSpPr>
                <p:spPr>
                  <a:xfrm rot="5400000" flipH="1" flipV="1">
                    <a:off x="357158" y="3929066"/>
                    <a:ext cx="2000264" cy="158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 rot="10800000">
                    <a:off x="3357554" y="2500306"/>
                    <a:ext cx="2141552" cy="158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/>
                  <p:nvPr/>
                </p:nvCxnSpPr>
                <p:spPr>
                  <a:xfrm rot="10800000">
                    <a:off x="2644762" y="2714620"/>
                    <a:ext cx="1712924" cy="92869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rot="5400000" flipH="1" flipV="1">
                    <a:off x="6607983" y="4791561"/>
                    <a:ext cx="214314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2357422" y="4714884"/>
                    <a:ext cx="4357718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rot="5400000" flipH="1" flipV="1">
                    <a:off x="1464447" y="3821909"/>
                    <a:ext cx="1785950" cy="158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2143108" y="4143380"/>
                  <a:ext cx="1143008" cy="1071570"/>
                </a:xfrm>
                <a:prstGeom prst="straightConnector1">
                  <a:avLst/>
                </a:prstGeom>
                <a:ln w="12700">
                  <a:solidFill>
                    <a:srgbClr val="92D050"/>
                  </a:solidFill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30"/>
                <p:cNvGrpSpPr/>
                <p:nvPr/>
              </p:nvGrpSpPr>
              <p:grpSpPr>
                <a:xfrm>
                  <a:off x="5000628" y="3071810"/>
                  <a:ext cx="642942" cy="2071702"/>
                  <a:chOff x="4929190" y="2857496"/>
                  <a:chExt cx="642942" cy="2071702"/>
                </a:xfrm>
              </p:grpSpPr>
              <p:cxnSp>
                <p:nvCxnSpPr>
                  <p:cNvPr id="74" name="Straight Arrow Connector 73"/>
                  <p:cNvCxnSpPr/>
                  <p:nvPr/>
                </p:nvCxnSpPr>
                <p:spPr>
                  <a:xfrm rot="5400000" flipH="1" flipV="1">
                    <a:off x="4822033" y="2964653"/>
                    <a:ext cx="785818" cy="57150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rot="16200000" flipH="1">
                    <a:off x="4893471" y="4250537"/>
                    <a:ext cx="785818" cy="57150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" name="Group 39"/>
            <p:cNvGrpSpPr/>
            <p:nvPr/>
          </p:nvGrpSpPr>
          <p:grpSpPr>
            <a:xfrm>
              <a:off x="1071538" y="3357562"/>
              <a:ext cx="2571768" cy="410794"/>
              <a:chOff x="2446720" y="1714488"/>
              <a:chExt cx="6215106" cy="982299"/>
            </a:xfrm>
            <a:effectLst/>
          </p:grpSpPr>
          <p:pic>
            <p:nvPicPr>
              <p:cNvPr id="67" name="Picture 2" descr="http://www.itaakash.com/logo/vb_log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5781" b="27343"/>
              <a:stretch>
                <a:fillRect/>
              </a:stretch>
            </p:blipFill>
            <p:spPr bwMode="auto">
              <a:xfrm>
                <a:off x="2446720" y="1714488"/>
                <a:ext cx="1571667" cy="982299"/>
              </a:xfrm>
              <a:prstGeom prst="rect">
                <a:avLst/>
              </a:prstGeom>
              <a:noFill/>
              <a:effectLst>
                <a:reflection blurRad="6350" stA="50000" endA="300" endPos="55000" dir="5400000" sy="-100000" algn="bl" rotWithShape="0"/>
              </a:effec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089795" y="1895087"/>
                <a:ext cx="4572031" cy="595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effectLst/>
                    <a:latin typeface="Calibri" pitchFamily="34" charset="0"/>
                    <a:cs typeface="Calibri" pitchFamily="34" charset="0"/>
                  </a:rPr>
                  <a:t>Sample Game Solution</a:t>
                </a:r>
                <a:endParaRPr lang="en-GB" sz="1000" b="1" dirty="0">
                  <a:effectLst/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97" name="TextBox 96"/>
          <p:cNvSpPr txBox="1"/>
          <p:nvPr/>
        </p:nvSpPr>
        <p:spPr>
          <a:xfrm>
            <a:off x="142844" y="250030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1.</a:t>
            </a:r>
            <a:endParaRPr lang="en-GB" sz="1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71736" y="250030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2.</a:t>
            </a:r>
            <a:endParaRPr lang="en-GB" sz="1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53638" y="399002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3.</a:t>
            </a:r>
            <a:endParaRPr lang="en-GB" sz="1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367768" y="321468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4.</a:t>
            </a:r>
            <a:endParaRPr lang="en-GB" sz="1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2844" y="400050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5.</a:t>
            </a:r>
            <a:endParaRPr lang="en-GB" sz="1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6" name="Tom-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111200" y="1818000"/>
            <a:ext cx="4502400" cy="33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video>
          </p:childTnLst>
        </p:cTn>
      </p:par>
    </p:tnLst>
    <p:bldLst>
      <p:bldP spid="97" grpId="0"/>
      <p:bldP spid="98" grpId="0"/>
      <p:bldP spid="99" grpId="0"/>
      <p:bldP spid="100" grpId="0"/>
      <p:bldP spid="101" grpId="0"/>
    </p:bldLst>
  </p:timing>
</p:sld>
</file>

<file path=ppt/theme/theme1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3793</Words>
  <Application>Microsoft Office PowerPoint</Application>
  <PresentationFormat>On-screen Show (4:3)</PresentationFormat>
  <Paragraphs>828</Paragraphs>
  <Slides>41</Slides>
  <Notes>41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2_Blank 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SCEE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Antony Grace</dc:creator>
  <cp:lastModifiedBy>Tom</cp:lastModifiedBy>
  <cp:revision>110</cp:revision>
  <dcterms:created xsi:type="dcterms:W3CDTF">2009-02-25T20:05:28Z</dcterms:created>
  <dcterms:modified xsi:type="dcterms:W3CDTF">2010-03-11T14:05:47Z</dcterms:modified>
</cp:coreProperties>
</file>